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42"/>
  </p:notesMasterIdLst>
  <p:sldIdLst>
    <p:sldId id="256" r:id="rId3"/>
    <p:sldId id="258" r:id="rId4"/>
    <p:sldId id="260" r:id="rId5"/>
    <p:sldId id="289" r:id="rId6"/>
    <p:sldId id="257" r:id="rId7"/>
    <p:sldId id="291" r:id="rId8"/>
    <p:sldId id="292" r:id="rId9"/>
    <p:sldId id="277" r:id="rId10"/>
    <p:sldId id="290" r:id="rId11"/>
    <p:sldId id="288" r:id="rId12"/>
    <p:sldId id="262" r:id="rId13"/>
    <p:sldId id="263" r:id="rId14"/>
    <p:sldId id="264" r:id="rId15"/>
    <p:sldId id="284" r:id="rId16"/>
    <p:sldId id="295" r:id="rId17"/>
    <p:sldId id="376" r:id="rId18"/>
    <p:sldId id="294" r:id="rId19"/>
    <p:sldId id="296" r:id="rId20"/>
    <p:sldId id="374" r:id="rId21"/>
    <p:sldId id="375" r:id="rId22"/>
    <p:sldId id="293" r:id="rId23"/>
    <p:sldId id="285" r:id="rId24"/>
    <p:sldId id="286" r:id="rId25"/>
    <p:sldId id="287" r:id="rId26"/>
    <p:sldId id="275" r:id="rId27"/>
    <p:sldId id="276" r:id="rId28"/>
    <p:sldId id="267" r:id="rId29"/>
    <p:sldId id="268" r:id="rId30"/>
    <p:sldId id="269" r:id="rId31"/>
    <p:sldId id="270" r:id="rId32"/>
    <p:sldId id="271" r:id="rId33"/>
    <p:sldId id="272" r:id="rId34"/>
    <p:sldId id="273" r:id="rId35"/>
    <p:sldId id="274" r:id="rId36"/>
    <p:sldId id="278" r:id="rId37"/>
    <p:sldId id="279" r:id="rId38"/>
    <p:sldId id="280" r:id="rId39"/>
    <p:sldId id="281" r:id="rId40"/>
    <p:sldId id="26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87" d="100"/>
          <a:sy n="87" d="100"/>
        </p:scale>
        <p:origin x="66" y="4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E2637-5C77-49EC-8D04-D6757E8E60EE}" type="datetimeFigureOut">
              <a:rPr lang="en-US" smtClean="0"/>
              <a:t>7/21/2019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FCCC6-243C-4D13-BC2A-8681ADAF17FD}" type="slidenum">
              <a:rPr lang="en-US" smtClean="0"/>
              <a:t>‹#›</a:t>
            </a:fld>
            <a:endParaRPr lang="en-US"/>
          </a:p>
        </p:txBody>
      </p:sp>
    </p:spTree>
    <p:extLst>
      <p:ext uri="{BB962C8B-B14F-4D97-AF65-F5344CB8AC3E}">
        <p14:creationId xmlns:p14="http://schemas.microsoft.com/office/powerpoint/2010/main" val="29239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7CF-8E7E-AE4B-9067-5BA311158BD5}"/>
              </a:ext>
            </a:extLst>
          </p:cNvPr>
          <p:cNvSpPr>
            <a:spLocks noGrp="1"/>
          </p:cNvSpPr>
          <p:nvPr>
            <p:ph type="ctrTitle"/>
          </p:nvPr>
        </p:nvSpPr>
        <p:spPr>
          <a:xfrm>
            <a:off x="1524000" y="1322173"/>
            <a:ext cx="9144000" cy="218779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C06C2-C2FD-4041-9360-4BA8482B88BD}"/>
              </a:ext>
            </a:extLst>
          </p:cNvPr>
          <p:cNvSpPr>
            <a:spLocks noGrp="1"/>
          </p:cNvSpPr>
          <p:nvPr>
            <p:ph type="subTitle" idx="1"/>
          </p:nvPr>
        </p:nvSpPr>
        <p:spPr>
          <a:xfrm>
            <a:off x="1524000" y="371325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A96A0C-56D7-1C45-8EA7-92BF5E8B4921}"/>
              </a:ext>
            </a:extLst>
          </p:cNvPr>
          <p:cNvSpPr>
            <a:spLocks noGrp="1"/>
          </p:cNvSpPr>
          <p:nvPr>
            <p:ph type="dt" sz="half" idx="10"/>
          </p:nvPr>
        </p:nvSpPr>
        <p:spPr/>
        <p:txBody>
          <a:bodyPr/>
          <a:lstStyle/>
          <a:p>
            <a:fld id="{17B16F69-E7B7-4618-B1D3-940C9BBCAB0F}" type="datetime1">
              <a:rPr lang="en-US" smtClean="0"/>
              <a:t>7/21/2019</a:t>
            </a:fld>
            <a:endParaRPr lang="en-US"/>
          </a:p>
        </p:txBody>
      </p:sp>
      <p:sp>
        <p:nvSpPr>
          <p:cNvPr id="5" name="Footer Placeholder 4">
            <a:extLst>
              <a:ext uri="{FF2B5EF4-FFF2-40B4-BE49-F238E27FC236}">
                <a16:creationId xmlns:a16="http://schemas.microsoft.com/office/drawing/2014/main" id="{C8120B6E-6382-5540-AD8E-84C1E47F2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D893B-DE45-2144-8A37-AC20F06AE5CC}"/>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188790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742CE1F0-28BF-A844-9B91-A150FCA372DE}"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AFBE3369-7376-4F9B-A178-E9420368F567}" type="datetime1">
              <a:rPr lang="en-US" smtClean="0"/>
              <a:t>7/21/2019</a:t>
            </a:fld>
            <a:endParaRPr lang="en-US" dirty="0"/>
          </a:p>
        </p:txBody>
      </p:sp>
    </p:spTree>
    <p:extLst>
      <p:ext uri="{BB962C8B-B14F-4D97-AF65-F5344CB8AC3E}">
        <p14:creationId xmlns:p14="http://schemas.microsoft.com/office/powerpoint/2010/main" val="230514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BCCF-150A-4DF7-A2FB-72D85E10C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979FD-CB08-4150-950F-749207E16B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4AE11E-AAFA-4A23-AAAD-EA974C957FEB}"/>
              </a:ext>
            </a:extLst>
          </p:cNvPr>
          <p:cNvSpPr>
            <a:spLocks noGrp="1"/>
          </p:cNvSpPr>
          <p:nvPr>
            <p:ph type="dt" sz="half" idx="10"/>
          </p:nvPr>
        </p:nvSpPr>
        <p:spPr/>
        <p:txBody>
          <a:bodyPr/>
          <a:lstStyle/>
          <a:p>
            <a:fld id="{C2BE4917-FF4A-4057-BF0C-CD056366540F}" type="datetime1">
              <a:rPr lang="en-US" smtClean="0"/>
              <a:t>7/21/2019</a:t>
            </a:fld>
            <a:endParaRPr lang="en-US"/>
          </a:p>
        </p:txBody>
      </p:sp>
      <p:sp>
        <p:nvSpPr>
          <p:cNvPr id="5" name="Footer Placeholder 4">
            <a:extLst>
              <a:ext uri="{FF2B5EF4-FFF2-40B4-BE49-F238E27FC236}">
                <a16:creationId xmlns:a16="http://schemas.microsoft.com/office/drawing/2014/main" id="{CCA4F711-B032-4A40-8FF8-9C32DC720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9B34B-D1B0-49A0-AFC6-9794A52C8308}"/>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72847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8299E-D344-4BC3-BEF7-FC6F7628F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02AAA-65DA-4653-B7CA-6C5D7687E4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26D20-0C09-4E50-A1EF-F05BE83787D8}"/>
              </a:ext>
            </a:extLst>
          </p:cNvPr>
          <p:cNvSpPr>
            <a:spLocks noGrp="1"/>
          </p:cNvSpPr>
          <p:nvPr>
            <p:ph type="dt" sz="half" idx="10"/>
          </p:nvPr>
        </p:nvSpPr>
        <p:spPr/>
        <p:txBody>
          <a:bodyPr/>
          <a:lstStyle/>
          <a:p>
            <a:fld id="{0177B1F8-528C-4525-96F4-ED07E300C3FB}" type="datetime1">
              <a:rPr lang="en-US" smtClean="0"/>
              <a:t>7/21/2019</a:t>
            </a:fld>
            <a:endParaRPr lang="en-US"/>
          </a:p>
        </p:txBody>
      </p:sp>
      <p:sp>
        <p:nvSpPr>
          <p:cNvPr id="5" name="Footer Placeholder 4">
            <a:extLst>
              <a:ext uri="{FF2B5EF4-FFF2-40B4-BE49-F238E27FC236}">
                <a16:creationId xmlns:a16="http://schemas.microsoft.com/office/drawing/2014/main" id="{54FE029E-118B-4C88-B7BE-71D50DB4B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252B3-520A-49DA-88CE-121FB24DBC9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13391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51B1-FD0B-4801-A695-5041F0275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A5292E-C8DD-45D2-A8FB-D394ED6C1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19F8A5-1249-4B1F-A050-65BD98833C3A}"/>
              </a:ext>
            </a:extLst>
          </p:cNvPr>
          <p:cNvSpPr>
            <a:spLocks noGrp="1"/>
          </p:cNvSpPr>
          <p:nvPr>
            <p:ph type="dt" sz="half" idx="10"/>
          </p:nvPr>
        </p:nvSpPr>
        <p:spPr/>
        <p:txBody>
          <a:bodyPr/>
          <a:lstStyle/>
          <a:p>
            <a:fld id="{8E9C0AE0-C70B-49DF-8C1E-8F24137CB998}" type="datetime1">
              <a:rPr lang="en-US" smtClean="0"/>
              <a:t>7/21/2019</a:t>
            </a:fld>
            <a:endParaRPr lang="en-US"/>
          </a:p>
        </p:txBody>
      </p:sp>
      <p:sp>
        <p:nvSpPr>
          <p:cNvPr id="5" name="Footer Placeholder 4">
            <a:extLst>
              <a:ext uri="{FF2B5EF4-FFF2-40B4-BE49-F238E27FC236}">
                <a16:creationId xmlns:a16="http://schemas.microsoft.com/office/drawing/2014/main" id="{01FEA6A8-FA1C-44B4-AB15-3FBAE2B1E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22384-CC5C-4984-B7CB-FCAF6B27A0F5}"/>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104250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5C70-B952-482D-A207-6054C68A7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2312F-BC77-4262-8663-8493DC1D81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725B7F-0097-4876-A0BE-0A6B03C511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054AE-F3CE-43CC-9B76-905B8F64A7EE}"/>
              </a:ext>
            </a:extLst>
          </p:cNvPr>
          <p:cNvSpPr>
            <a:spLocks noGrp="1"/>
          </p:cNvSpPr>
          <p:nvPr>
            <p:ph type="dt" sz="half" idx="10"/>
          </p:nvPr>
        </p:nvSpPr>
        <p:spPr/>
        <p:txBody>
          <a:bodyPr/>
          <a:lstStyle/>
          <a:p>
            <a:fld id="{F25CFC6D-0B18-4CC0-B1A3-26FF80B8D381}" type="datetime1">
              <a:rPr lang="en-US" smtClean="0"/>
              <a:t>7/21/2019</a:t>
            </a:fld>
            <a:endParaRPr lang="en-US"/>
          </a:p>
        </p:txBody>
      </p:sp>
      <p:sp>
        <p:nvSpPr>
          <p:cNvPr id="6" name="Footer Placeholder 5">
            <a:extLst>
              <a:ext uri="{FF2B5EF4-FFF2-40B4-BE49-F238E27FC236}">
                <a16:creationId xmlns:a16="http://schemas.microsoft.com/office/drawing/2014/main" id="{283B64DF-60F2-404B-916D-63C12A634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1DDB1-61B9-4027-A35D-E39721335EEE}"/>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1213284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AB82-07B7-48BC-B6D8-083BD018A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B59E70-6719-4A5D-946E-DBCC33A5E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20EC53-4755-43DD-AB2F-66F62AB5BD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33AD42-BAE5-483A-8186-538064180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CBBF30-7528-45BC-B11E-AE06A5643E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C38D6-912A-42C2-BE9E-58D7AA0A1CBF}"/>
              </a:ext>
            </a:extLst>
          </p:cNvPr>
          <p:cNvSpPr>
            <a:spLocks noGrp="1"/>
          </p:cNvSpPr>
          <p:nvPr>
            <p:ph type="dt" sz="half" idx="10"/>
          </p:nvPr>
        </p:nvSpPr>
        <p:spPr/>
        <p:txBody>
          <a:bodyPr/>
          <a:lstStyle/>
          <a:p>
            <a:fld id="{80587AF1-5FD9-4AB0-A8B8-66DAA8E5C24C}" type="datetime1">
              <a:rPr lang="en-US" smtClean="0"/>
              <a:t>7/21/2019</a:t>
            </a:fld>
            <a:endParaRPr lang="en-US"/>
          </a:p>
        </p:txBody>
      </p:sp>
      <p:sp>
        <p:nvSpPr>
          <p:cNvPr id="8" name="Footer Placeholder 7">
            <a:extLst>
              <a:ext uri="{FF2B5EF4-FFF2-40B4-BE49-F238E27FC236}">
                <a16:creationId xmlns:a16="http://schemas.microsoft.com/office/drawing/2014/main" id="{42550B63-8852-463A-8342-81C66147D3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FD0295-A13C-45F8-915A-42C986DF47DB}"/>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48007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655E-9442-4FFF-9577-3C80A9587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703937-C9FF-4022-8D8E-F123775CBA0B}"/>
              </a:ext>
            </a:extLst>
          </p:cNvPr>
          <p:cNvSpPr>
            <a:spLocks noGrp="1"/>
          </p:cNvSpPr>
          <p:nvPr>
            <p:ph type="dt" sz="half" idx="10"/>
          </p:nvPr>
        </p:nvSpPr>
        <p:spPr/>
        <p:txBody>
          <a:bodyPr/>
          <a:lstStyle/>
          <a:p>
            <a:fld id="{79313666-1B60-47DE-9C9A-B5F739748103}" type="datetime1">
              <a:rPr lang="en-US" smtClean="0"/>
              <a:t>7/21/2019</a:t>
            </a:fld>
            <a:endParaRPr lang="en-US"/>
          </a:p>
        </p:txBody>
      </p:sp>
      <p:sp>
        <p:nvSpPr>
          <p:cNvPr id="4" name="Footer Placeholder 3">
            <a:extLst>
              <a:ext uri="{FF2B5EF4-FFF2-40B4-BE49-F238E27FC236}">
                <a16:creationId xmlns:a16="http://schemas.microsoft.com/office/drawing/2014/main" id="{B6EDB9F9-E2FC-4127-B1FE-68F675AF9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F20D8-5448-4ED0-AF8E-6252181F4F4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359956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9B9BAC-ABF0-4187-931A-EE5AF6E530B3}"/>
              </a:ext>
            </a:extLst>
          </p:cNvPr>
          <p:cNvSpPr>
            <a:spLocks noGrp="1"/>
          </p:cNvSpPr>
          <p:nvPr>
            <p:ph type="dt" sz="half" idx="10"/>
          </p:nvPr>
        </p:nvSpPr>
        <p:spPr/>
        <p:txBody>
          <a:bodyPr/>
          <a:lstStyle/>
          <a:p>
            <a:fld id="{7175CF7C-6A94-4F60-915A-2CC7A67E89EF}" type="datetime1">
              <a:rPr lang="en-US" smtClean="0"/>
              <a:t>7/21/2019</a:t>
            </a:fld>
            <a:endParaRPr lang="en-US"/>
          </a:p>
        </p:txBody>
      </p:sp>
      <p:sp>
        <p:nvSpPr>
          <p:cNvPr id="3" name="Footer Placeholder 2">
            <a:extLst>
              <a:ext uri="{FF2B5EF4-FFF2-40B4-BE49-F238E27FC236}">
                <a16:creationId xmlns:a16="http://schemas.microsoft.com/office/drawing/2014/main" id="{F8B6ADBB-2673-4430-91F5-A1761B3C4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60DA67-4744-442E-B835-8D0699F333A9}"/>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887360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7BC4-27CF-4D9A-A10A-DE3C15391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C6152-3F22-4470-9B9F-3CCB5ECC2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BB5B92-A0CD-472C-883B-E27643D2D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715995-2D6E-4E3E-82A6-6962176FE6E8}"/>
              </a:ext>
            </a:extLst>
          </p:cNvPr>
          <p:cNvSpPr>
            <a:spLocks noGrp="1"/>
          </p:cNvSpPr>
          <p:nvPr>
            <p:ph type="dt" sz="half" idx="10"/>
          </p:nvPr>
        </p:nvSpPr>
        <p:spPr/>
        <p:txBody>
          <a:bodyPr/>
          <a:lstStyle/>
          <a:p>
            <a:fld id="{B9F05BF6-E9F3-4422-8F4B-6667D29886F7}" type="datetime1">
              <a:rPr lang="en-US" smtClean="0"/>
              <a:t>7/21/2019</a:t>
            </a:fld>
            <a:endParaRPr lang="en-US"/>
          </a:p>
        </p:txBody>
      </p:sp>
      <p:sp>
        <p:nvSpPr>
          <p:cNvPr id="6" name="Footer Placeholder 5">
            <a:extLst>
              <a:ext uri="{FF2B5EF4-FFF2-40B4-BE49-F238E27FC236}">
                <a16:creationId xmlns:a16="http://schemas.microsoft.com/office/drawing/2014/main" id="{413F62CE-6298-40E4-8C66-059658AB7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20537-84E1-4089-AEE1-6D776605E381}"/>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356088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D57A-71B7-44AA-B857-9459FE727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82B3C-0EF3-4C9A-9931-6CBD40904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4654FD-D503-4123-9E04-F8E07522C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D0A430-1AA7-4135-B0B1-06E7BFFC3040}"/>
              </a:ext>
            </a:extLst>
          </p:cNvPr>
          <p:cNvSpPr>
            <a:spLocks noGrp="1"/>
          </p:cNvSpPr>
          <p:nvPr>
            <p:ph type="dt" sz="half" idx="10"/>
          </p:nvPr>
        </p:nvSpPr>
        <p:spPr/>
        <p:txBody>
          <a:bodyPr/>
          <a:lstStyle/>
          <a:p>
            <a:fld id="{910F6E22-5DEF-45DF-ADE4-E6B9DB3BAE0C}" type="datetime1">
              <a:rPr lang="en-US" smtClean="0"/>
              <a:t>7/21/2019</a:t>
            </a:fld>
            <a:endParaRPr lang="en-US"/>
          </a:p>
        </p:txBody>
      </p:sp>
      <p:sp>
        <p:nvSpPr>
          <p:cNvPr id="6" name="Footer Placeholder 5">
            <a:extLst>
              <a:ext uri="{FF2B5EF4-FFF2-40B4-BE49-F238E27FC236}">
                <a16:creationId xmlns:a16="http://schemas.microsoft.com/office/drawing/2014/main" id="{F9318AED-05C4-40C7-BBA1-EB2E02331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E2B96-74FF-48D1-A2FA-858A40EC2940}"/>
              </a:ext>
            </a:extLst>
          </p:cNvPr>
          <p:cNvSpPr>
            <a:spLocks noGrp="1"/>
          </p:cNvSpPr>
          <p:nvPr>
            <p:ph type="sldNum" sz="quarter" idx="12"/>
          </p:nvPr>
        </p:nvSpPr>
        <p:spPr/>
        <p:txBody>
          <a:bodyPr/>
          <a:lstStyle/>
          <a:p>
            <a:fld id="{AA91262C-7A4F-4E9D-A3BA-4D5424A5EBED}" type="slidenum">
              <a:rPr lang="en-US" smtClean="0"/>
              <a:t>‹#›</a:t>
            </a:fld>
            <a:endParaRPr lang="en-US"/>
          </a:p>
        </p:txBody>
      </p:sp>
    </p:spTree>
    <p:extLst>
      <p:ext uri="{BB962C8B-B14F-4D97-AF65-F5344CB8AC3E}">
        <p14:creationId xmlns:p14="http://schemas.microsoft.com/office/powerpoint/2010/main" val="248743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31A4-28F7-3B45-80B6-924A1D9C0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6669D-9ECF-A14C-B9D4-5FC812D8A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E6844-23AF-334E-85DA-9A3C2863F944}"/>
              </a:ext>
            </a:extLst>
          </p:cNvPr>
          <p:cNvSpPr>
            <a:spLocks noGrp="1"/>
          </p:cNvSpPr>
          <p:nvPr>
            <p:ph type="dt" sz="half" idx="10"/>
          </p:nvPr>
        </p:nvSpPr>
        <p:spPr/>
        <p:txBody>
          <a:bodyPr/>
          <a:lstStyle/>
          <a:p>
            <a:fld id="{30D6568D-66AA-439F-9ED3-EC592D68620F}" type="datetime1">
              <a:rPr lang="en-US" smtClean="0"/>
              <a:t>7/21/2019</a:t>
            </a:fld>
            <a:endParaRPr lang="en-US"/>
          </a:p>
        </p:txBody>
      </p:sp>
      <p:sp>
        <p:nvSpPr>
          <p:cNvPr id="5" name="Footer Placeholder 4">
            <a:extLst>
              <a:ext uri="{FF2B5EF4-FFF2-40B4-BE49-F238E27FC236}">
                <a16:creationId xmlns:a16="http://schemas.microsoft.com/office/drawing/2014/main" id="{5362DEF6-2F12-9F4C-97FC-4FEB943EA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2CEBA-030D-5449-97F0-19B1D8D3ACA3}"/>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60278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7B0F-9B7D-5043-8C9B-DF1CC9430590}"/>
              </a:ext>
            </a:extLst>
          </p:cNvPr>
          <p:cNvSpPr>
            <a:spLocks noGrp="1"/>
          </p:cNvSpPr>
          <p:nvPr>
            <p:ph type="title"/>
          </p:nvPr>
        </p:nvSpPr>
        <p:spPr>
          <a:xfrm>
            <a:off x="831850" y="154909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93CFEF-B7B5-994B-A177-A79388DC34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24AF34-ADCF-F14B-B817-202BD7812504}"/>
              </a:ext>
            </a:extLst>
          </p:cNvPr>
          <p:cNvSpPr>
            <a:spLocks noGrp="1"/>
          </p:cNvSpPr>
          <p:nvPr>
            <p:ph type="dt" sz="half" idx="10"/>
          </p:nvPr>
        </p:nvSpPr>
        <p:spPr/>
        <p:txBody>
          <a:bodyPr/>
          <a:lstStyle/>
          <a:p>
            <a:fld id="{3952BFE5-D212-422A-A139-B6444783C14C}" type="datetime1">
              <a:rPr lang="en-US" smtClean="0"/>
              <a:t>7/21/2019</a:t>
            </a:fld>
            <a:endParaRPr lang="en-US"/>
          </a:p>
        </p:txBody>
      </p:sp>
      <p:sp>
        <p:nvSpPr>
          <p:cNvPr id="5" name="Footer Placeholder 4">
            <a:extLst>
              <a:ext uri="{FF2B5EF4-FFF2-40B4-BE49-F238E27FC236}">
                <a16:creationId xmlns:a16="http://schemas.microsoft.com/office/drawing/2014/main" id="{48FCBE86-3DF1-9142-BD5E-0F0DF17F3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B7158-E75E-6743-AFAF-025C00A79A85}"/>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11468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A40B-F2DA-FB40-A9D5-6D48C01C4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38E78E-472F-954E-8929-9E80E8B226E7}"/>
              </a:ext>
            </a:extLst>
          </p:cNvPr>
          <p:cNvSpPr>
            <a:spLocks noGrp="1"/>
          </p:cNvSpPr>
          <p:nvPr>
            <p:ph sz="half" idx="1"/>
          </p:nvPr>
        </p:nvSpPr>
        <p:spPr>
          <a:xfrm>
            <a:off x="838200" y="2681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EF672-8850-AD49-887C-5DF20106EE70}"/>
              </a:ext>
            </a:extLst>
          </p:cNvPr>
          <p:cNvSpPr>
            <a:spLocks noGrp="1"/>
          </p:cNvSpPr>
          <p:nvPr>
            <p:ph sz="half" idx="2"/>
          </p:nvPr>
        </p:nvSpPr>
        <p:spPr>
          <a:xfrm>
            <a:off x="6172200" y="2681415"/>
            <a:ext cx="5181600" cy="3495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AA4183-4E9A-6841-BF9C-F74872C8C585}"/>
              </a:ext>
            </a:extLst>
          </p:cNvPr>
          <p:cNvSpPr>
            <a:spLocks noGrp="1"/>
          </p:cNvSpPr>
          <p:nvPr>
            <p:ph type="dt" sz="half" idx="10"/>
          </p:nvPr>
        </p:nvSpPr>
        <p:spPr/>
        <p:txBody>
          <a:bodyPr/>
          <a:lstStyle/>
          <a:p>
            <a:fld id="{9856F648-AD13-4754-A27D-AF608AF99339}" type="datetime1">
              <a:rPr lang="en-US" smtClean="0"/>
              <a:t>7/21/2019</a:t>
            </a:fld>
            <a:endParaRPr lang="en-US"/>
          </a:p>
        </p:txBody>
      </p:sp>
      <p:sp>
        <p:nvSpPr>
          <p:cNvPr id="6" name="Footer Placeholder 5">
            <a:extLst>
              <a:ext uri="{FF2B5EF4-FFF2-40B4-BE49-F238E27FC236}">
                <a16:creationId xmlns:a16="http://schemas.microsoft.com/office/drawing/2014/main" id="{82F0A259-7C8A-964E-B149-EAC8E8EF1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8E728-63BA-0A46-ACFB-4E4B1B877925}"/>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43032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43DB-40D6-564D-8D75-43E4C7E97227}"/>
              </a:ext>
            </a:extLst>
          </p:cNvPr>
          <p:cNvSpPr>
            <a:spLocks noGrp="1"/>
          </p:cNvSpPr>
          <p:nvPr>
            <p:ph type="title"/>
          </p:nvPr>
        </p:nvSpPr>
        <p:spPr>
          <a:xfrm>
            <a:off x="839788" y="1274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52B1AE3-D487-864D-8B53-034E2F6E5DE3}"/>
              </a:ext>
            </a:extLst>
          </p:cNvPr>
          <p:cNvSpPr>
            <a:spLocks noGrp="1"/>
          </p:cNvSpPr>
          <p:nvPr>
            <p:ph type="body" idx="1"/>
          </p:nvPr>
        </p:nvSpPr>
        <p:spPr>
          <a:xfrm>
            <a:off x="839788" y="27562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F4EEDE6-B6DA-214B-AD11-9B0F343F151C}"/>
              </a:ext>
            </a:extLst>
          </p:cNvPr>
          <p:cNvSpPr>
            <a:spLocks noGrp="1"/>
          </p:cNvSpPr>
          <p:nvPr>
            <p:ph sz="half" idx="2"/>
          </p:nvPr>
        </p:nvSpPr>
        <p:spPr>
          <a:xfrm>
            <a:off x="839788" y="3580116"/>
            <a:ext cx="5157787" cy="254883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152C42-85E1-1741-AABD-22A4BDA564F7}"/>
              </a:ext>
            </a:extLst>
          </p:cNvPr>
          <p:cNvSpPr>
            <a:spLocks noGrp="1"/>
          </p:cNvSpPr>
          <p:nvPr>
            <p:ph type="body" sz="quarter" idx="3"/>
          </p:nvPr>
        </p:nvSpPr>
        <p:spPr>
          <a:xfrm>
            <a:off x="6172200" y="275620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B2BDD3-FA11-BD4C-BF3A-9F0EAFF3B92D}"/>
              </a:ext>
            </a:extLst>
          </p:cNvPr>
          <p:cNvSpPr>
            <a:spLocks noGrp="1"/>
          </p:cNvSpPr>
          <p:nvPr>
            <p:ph sz="quarter" idx="4"/>
          </p:nvPr>
        </p:nvSpPr>
        <p:spPr>
          <a:xfrm>
            <a:off x="6172200" y="3580116"/>
            <a:ext cx="5183188" cy="2548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9BED9-35F7-1A49-98B5-3F64DC47FA10}"/>
              </a:ext>
            </a:extLst>
          </p:cNvPr>
          <p:cNvSpPr>
            <a:spLocks noGrp="1"/>
          </p:cNvSpPr>
          <p:nvPr>
            <p:ph type="dt" sz="half" idx="10"/>
          </p:nvPr>
        </p:nvSpPr>
        <p:spPr/>
        <p:txBody>
          <a:bodyPr/>
          <a:lstStyle/>
          <a:p>
            <a:fld id="{80436F57-1705-441F-AF89-2DF6AF783C06}" type="datetime1">
              <a:rPr lang="en-US" smtClean="0"/>
              <a:t>7/21/2019</a:t>
            </a:fld>
            <a:endParaRPr lang="en-US"/>
          </a:p>
        </p:txBody>
      </p:sp>
      <p:sp>
        <p:nvSpPr>
          <p:cNvPr id="8" name="Footer Placeholder 7">
            <a:extLst>
              <a:ext uri="{FF2B5EF4-FFF2-40B4-BE49-F238E27FC236}">
                <a16:creationId xmlns:a16="http://schemas.microsoft.com/office/drawing/2014/main" id="{DC5D6525-3D23-0A48-9856-28453CAC7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2C335-ABA4-E64A-A9FC-25931241FABB}"/>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2033028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0CE3-20DD-A34E-B8CA-4A450C4953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818EC3-67CE-864F-AD2D-DC24937891B4}"/>
              </a:ext>
            </a:extLst>
          </p:cNvPr>
          <p:cNvSpPr>
            <a:spLocks noGrp="1"/>
          </p:cNvSpPr>
          <p:nvPr>
            <p:ph type="dt" sz="half" idx="10"/>
          </p:nvPr>
        </p:nvSpPr>
        <p:spPr/>
        <p:txBody>
          <a:bodyPr/>
          <a:lstStyle/>
          <a:p>
            <a:fld id="{F1BC1169-E3C1-426F-AA51-5C5D31B926CE}" type="datetime1">
              <a:rPr lang="en-US" smtClean="0"/>
              <a:t>7/21/2019</a:t>
            </a:fld>
            <a:endParaRPr lang="en-US"/>
          </a:p>
        </p:txBody>
      </p:sp>
      <p:sp>
        <p:nvSpPr>
          <p:cNvPr id="4" name="Footer Placeholder 3">
            <a:extLst>
              <a:ext uri="{FF2B5EF4-FFF2-40B4-BE49-F238E27FC236}">
                <a16:creationId xmlns:a16="http://schemas.microsoft.com/office/drawing/2014/main" id="{45FB9415-E178-884C-A685-676DFB5C6A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1B6BB-B36F-504B-9520-AD7001B598DC}"/>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316254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C2F79-93C8-A245-8A02-E2B5780C9AED}"/>
              </a:ext>
            </a:extLst>
          </p:cNvPr>
          <p:cNvSpPr>
            <a:spLocks noGrp="1"/>
          </p:cNvSpPr>
          <p:nvPr>
            <p:ph type="dt" sz="half" idx="10"/>
          </p:nvPr>
        </p:nvSpPr>
        <p:spPr/>
        <p:txBody>
          <a:bodyPr/>
          <a:lstStyle/>
          <a:p>
            <a:fld id="{BB0BF508-32B8-404C-BDBA-40EF31529EE2}" type="datetime1">
              <a:rPr lang="en-US" smtClean="0"/>
              <a:t>7/21/2019</a:t>
            </a:fld>
            <a:endParaRPr lang="en-US"/>
          </a:p>
        </p:txBody>
      </p:sp>
      <p:sp>
        <p:nvSpPr>
          <p:cNvPr id="3" name="Footer Placeholder 2">
            <a:extLst>
              <a:ext uri="{FF2B5EF4-FFF2-40B4-BE49-F238E27FC236}">
                <a16:creationId xmlns:a16="http://schemas.microsoft.com/office/drawing/2014/main" id="{60A6DD7B-F363-DA49-B5D1-1C09C1AA0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9C40D1-7217-8E4A-826E-C33D35AB5BC0}"/>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175040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92D2-7BF6-9E45-BAC6-BCE1BDF33A9B}"/>
              </a:ext>
            </a:extLst>
          </p:cNvPr>
          <p:cNvSpPr>
            <a:spLocks noGrp="1"/>
          </p:cNvSpPr>
          <p:nvPr>
            <p:ph type="title"/>
          </p:nvPr>
        </p:nvSpPr>
        <p:spPr>
          <a:xfrm>
            <a:off x="839788" y="130982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B5C4D8C-F542-B547-9E2A-BA23C057DC9A}"/>
              </a:ext>
            </a:extLst>
          </p:cNvPr>
          <p:cNvSpPr>
            <a:spLocks noGrp="1"/>
          </p:cNvSpPr>
          <p:nvPr>
            <p:ph idx="1"/>
          </p:nvPr>
        </p:nvSpPr>
        <p:spPr>
          <a:xfrm>
            <a:off x="5183188" y="1283990"/>
            <a:ext cx="6172200" cy="4719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1DAC4-EA7F-FA4B-B8F2-D13DEFFA6C40}"/>
              </a:ext>
            </a:extLst>
          </p:cNvPr>
          <p:cNvSpPr>
            <a:spLocks noGrp="1"/>
          </p:cNvSpPr>
          <p:nvPr>
            <p:ph type="body" sz="half" idx="2"/>
          </p:nvPr>
        </p:nvSpPr>
        <p:spPr>
          <a:xfrm>
            <a:off x="839788" y="2910021"/>
            <a:ext cx="3932237" cy="30933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523C44-36E9-8147-936A-1C465A1D4464}"/>
              </a:ext>
            </a:extLst>
          </p:cNvPr>
          <p:cNvSpPr>
            <a:spLocks noGrp="1"/>
          </p:cNvSpPr>
          <p:nvPr>
            <p:ph type="dt" sz="half" idx="10"/>
          </p:nvPr>
        </p:nvSpPr>
        <p:spPr/>
        <p:txBody>
          <a:bodyPr/>
          <a:lstStyle/>
          <a:p>
            <a:fld id="{71921C71-A434-4FEE-AA3C-69794CD05224}" type="datetime1">
              <a:rPr lang="en-US" smtClean="0"/>
              <a:t>7/21/2019</a:t>
            </a:fld>
            <a:endParaRPr lang="en-US"/>
          </a:p>
        </p:txBody>
      </p:sp>
      <p:sp>
        <p:nvSpPr>
          <p:cNvPr id="6" name="Footer Placeholder 5">
            <a:extLst>
              <a:ext uri="{FF2B5EF4-FFF2-40B4-BE49-F238E27FC236}">
                <a16:creationId xmlns:a16="http://schemas.microsoft.com/office/drawing/2014/main" id="{8A849B23-8E17-A142-9639-699E02724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28D03-0E5A-B945-91EB-EF1A475C9FB5}"/>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88241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4694-B96E-F848-9CAC-47C014177376}"/>
              </a:ext>
            </a:extLst>
          </p:cNvPr>
          <p:cNvSpPr>
            <a:spLocks noGrp="1"/>
          </p:cNvSpPr>
          <p:nvPr>
            <p:ph type="title"/>
          </p:nvPr>
        </p:nvSpPr>
        <p:spPr>
          <a:xfrm>
            <a:off x="839788" y="1321059"/>
            <a:ext cx="3932237" cy="1626031"/>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D3B7691-27F4-1B40-9805-4E2B0647A304}"/>
              </a:ext>
            </a:extLst>
          </p:cNvPr>
          <p:cNvSpPr>
            <a:spLocks noGrp="1"/>
          </p:cNvSpPr>
          <p:nvPr>
            <p:ph type="pic" idx="1"/>
          </p:nvPr>
        </p:nvSpPr>
        <p:spPr>
          <a:xfrm>
            <a:off x="5183188" y="1321059"/>
            <a:ext cx="6172200" cy="46822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43E95-1E74-B44A-B739-545E4EBD778D}"/>
              </a:ext>
            </a:extLst>
          </p:cNvPr>
          <p:cNvSpPr>
            <a:spLocks noGrp="1"/>
          </p:cNvSpPr>
          <p:nvPr>
            <p:ph type="body" sz="half" idx="2"/>
          </p:nvPr>
        </p:nvSpPr>
        <p:spPr>
          <a:xfrm>
            <a:off x="839788" y="2947090"/>
            <a:ext cx="3932237" cy="30562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1EF713-DE6D-754D-90AD-E547B5F6CF15}"/>
              </a:ext>
            </a:extLst>
          </p:cNvPr>
          <p:cNvSpPr>
            <a:spLocks noGrp="1"/>
          </p:cNvSpPr>
          <p:nvPr>
            <p:ph type="dt" sz="half" idx="10"/>
          </p:nvPr>
        </p:nvSpPr>
        <p:spPr/>
        <p:txBody>
          <a:bodyPr/>
          <a:lstStyle/>
          <a:p>
            <a:fld id="{804543EA-C37B-4FB3-BDC1-7E6867F73582}" type="datetime1">
              <a:rPr lang="en-US" smtClean="0"/>
              <a:t>7/21/2019</a:t>
            </a:fld>
            <a:endParaRPr lang="en-US"/>
          </a:p>
        </p:txBody>
      </p:sp>
      <p:sp>
        <p:nvSpPr>
          <p:cNvPr id="6" name="Footer Placeholder 5">
            <a:extLst>
              <a:ext uri="{FF2B5EF4-FFF2-40B4-BE49-F238E27FC236}">
                <a16:creationId xmlns:a16="http://schemas.microsoft.com/office/drawing/2014/main" id="{BE2B4911-E413-1445-A3DB-BB7896DCA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90024-52F2-144D-95DE-5524E78AAC20}"/>
              </a:ext>
            </a:extLst>
          </p:cNvPr>
          <p:cNvSpPr>
            <a:spLocks noGrp="1"/>
          </p:cNvSpPr>
          <p:nvPr>
            <p:ph type="sldNum" sz="quarter" idx="12"/>
          </p:nvPr>
        </p:nvSpPr>
        <p:spPr/>
        <p:txBody>
          <a:bodyPr/>
          <a:lstStyle/>
          <a:p>
            <a:fld id="{03BE9B14-B398-894D-92FE-10AC19D55CC7}" type="slidenum">
              <a:rPr lang="en-US" smtClean="0"/>
              <a:t>‹#›</a:t>
            </a:fld>
            <a:endParaRPr lang="en-US"/>
          </a:p>
        </p:txBody>
      </p:sp>
    </p:spTree>
    <p:extLst>
      <p:ext uri="{BB962C8B-B14F-4D97-AF65-F5344CB8AC3E}">
        <p14:creationId xmlns:p14="http://schemas.microsoft.com/office/powerpoint/2010/main" val="413595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FA832-066F-E14A-83E3-00CEC2DAA1BF}"/>
              </a:ext>
            </a:extLst>
          </p:cNvPr>
          <p:cNvSpPr>
            <a:spLocks noGrp="1"/>
          </p:cNvSpPr>
          <p:nvPr>
            <p:ph type="title"/>
          </p:nvPr>
        </p:nvSpPr>
        <p:spPr>
          <a:xfrm>
            <a:off x="838200" y="125481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2A28C5-424F-474B-B68F-AA49AC778197}"/>
              </a:ext>
            </a:extLst>
          </p:cNvPr>
          <p:cNvSpPr>
            <a:spLocks noGrp="1"/>
          </p:cNvSpPr>
          <p:nvPr>
            <p:ph type="body" idx="1"/>
          </p:nvPr>
        </p:nvSpPr>
        <p:spPr>
          <a:xfrm>
            <a:off x="838200" y="2693773"/>
            <a:ext cx="10515600" cy="34831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6A6FDD-B001-1047-9926-22A737F34F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497D1-18BA-4F9D-9FB1-8EA285902448}" type="datetime1">
              <a:rPr lang="en-US" smtClean="0"/>
              <a:t>7/21/2019</a:t>
            </a:fld>
            <a:endParaRPr lang="en-US"/>
          </a:p>
        </p:txBody>
      </p:sp>
      <p:sp>
        <p:nvSpPr>
          <p:cNvPr id="5" name="Footer Placeholder 4">
            <a:extLst>
              <a:ext uri="{FF2B5EF4-FFF2-40B4-BE49-F238E27FC236}">
                <a16:creationId xmlns:a16="http://schemas.microsoft.com/office/drawing/2014/main" id="{57AC7676-1C78-1D42-9083-162F51930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3CF208-08C8-6644-816E-C18E9BC77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E9B14-B398-894D-92FE-10AC19D55CC7}" type="slidenum">
              <a:rPr lang="en-US" smtClean="0"/>
              <a:t>‹#›</a:t>
            </a:fld>
            <a:endParaRPr lang="en-US"/>
          </a:p>
        </p:txBody>
      </p:sp>
    </p:spTree>
    <p:extLst>
      <p:ext uri="{BB962C8B-B14F-4D97-AF65-F5344CB8AC3E}">
        <p14:creationId xmlns:p14="http://schemas.microsoft.com/office/powerpoint/2010/main" val="33734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9"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B7D858-8905-4FC1-A334-496AC37DF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D0CF1F-7AE3-429E-A684-4129364564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6B68-4834-4198-92F2-1EE8D5998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40B1F-F8E8-422D-9219-E4A3C5142EE1}" type="datetime1">
              <a:rPr lang="en-US" smtClean="0"/>
              <a:t>7/21/2019</a:t>
            </a:fld>
            <a:endParaRPr lang="en-US"/>
          </a:p>
        </p:txBody>
      </p:sp>
      <p:sp>
        <p:nvSpPr>
          <p:cNvPr id="5" name="Footer Placeholder 4">
            <a:extLst>
              <a:ext uri="{FF2B5EF4-FFF2-40B4-BE49-F238E27FC236}">
                <a16:creationId xmlns:a16="http://schemas.microsoft.com/office/drawing/2014/main" id="{0A5EF6F9-DF48-4CC6-893E-0E9AE82F9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A3F73B-AAAC-4C4B-94C4-03D34F476A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1262C-7A4F-4E9D-A3BA-4D5424A5EBED}" type="slidenum">
              <a:rPr lang="en-US" smtClean="0"/>
              <a:t>‹#›</a:t>
            </a:fld>
            <a:endParaRPr lang="en-US"/>
          </a:p>
        </p:txBody>
      </p:sp>
    </p:spTree>
    <p:extLst>
      <p:ext uri="{BB962C8B-B14F-4D97-AF65-F5344CB8AC3E}">
        <p14:creationId xmlns:p14="http://schemas.microsoft.com/office/powerpoint/2010/main" val="24986809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20.rs6.net/tn.jsp?f=001Yq2h-zsTHMerhL-bzF09ig8qI5i6CKAodFOeoNyxpLwHDpmWGMNGVeHl6qxfdDmnIWHdDSf-nnYn0tjjoiUwL00wMTa7YiUyIlU3FMqRqEm2rJ_8cr23ecWPqrAdd6ermeSQPl3LOZibWyL5GUrRQWmL2a5BUgIC3oqqLPhHcn0=&amp;c=OYp4S_br2N7Ym9l5GB3NGTy10rlZ6YFJWl65rqtBH9jKR13uXRCeKQ==&amp;ch=kXLE7ocoO_mFFUt5CHo92fchSt69TKCXgm-NHvPJlaCx3UA_BYR-cg==" TargetMode="External"/><Relationship Id="rId2" Type="http://schemas.openxmlformats.org/officeDocument/2006/relationships/hyperlink" Target="http://r20.rs6.net/tn.jsp?f=001Yq2h-zsTHMerhL-bzF09ig8qI5i6CKAodFOeoNyxpLwHDpmWGMNGVW1vwUl7TsQ9_xceOKAXZk2Q25tTF15H61QZguogenici6iMJrlwtc3kzev1v-dgYXkU7tZfQBA5Dq71tWK9WWXAC9pf4SIGNKj262qhCIITL3amQy6uzrJcrN2DQiLFnoz3rURSAidKjROJ80fiwTWO-_gclhmmVEeD8Qp44y2SSqbx2Q2zK8ndJvVATRnJXomzC6EmNBPnMhjpwNkI1NQ=&amp;c=OYp4S_br2N7Ym9l5GB3NGTy10rlZ6YFJWl65rqtBH9jKR13uXRCeKQ==&amp;ch=kXLE7ocoO_mFFUt5CHo92fchSt69TKCXgm-NHvPJlaCx3UA_BYR-c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ieee.org/societies_communities/geo_activities/required_reporting/financial_reporting.html" TargetMode="External"/><Relationship Id="rId2" Type="http://schemas.openxmlformats.org/officeDocument/2006/relationships/hyperlink" Target="http://www.ieee.org/societies_communities/geo_activities/required_reporting/rebate_schedule.html" TargetMode="External"/><Relationship Id="rId1" Type="http://schemas.openxmlformats.org/officeDocument/2006/relationships/slideLayout" Target="../slideLayouts/slideLayout2.xml"/><Relationship Id="rId4" Type="http://schemas.openxmlformats.org/officeDocument/2006/relationships/hyperlink" Target="https://meetings.vtools.ieee.org/mai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mcs.org/awards_main.html" TargetMode="External"/><Relationship Id="rId2" Type="http://schemas.openxmlformats.org/officeDocument/2006/relationships/hyperlink" Target="http://www.emcs.org/chapters/haislmaier.html" TargetMode="External"/><Relationship Id="rId1" Type="http://schemas.openxmlformats.org/officeDocument/2006/relationships/slideLayout" Target="../slideLayouts/slideLayout2.xml"/><Relationship Id="rId4" Type="http://schemas.openxmlformats.org/officeDocument/2006/relationships/hyperlink" Target="mailto:j.n.oneil@ieee.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ouanalytics@ieee.org" TargetMode="Externa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PowerPoint_Presentation1.pptx"/><Relationship Id="rId5" Type="http://schemas.openxmlformats.org/officeDocument/2006/relationships/image" Target="../media/image5.png"/><Relationship Id="rId4" Type="http://schemas.openxmlformats.org/officeDocument/2006/relationships/hyperlink" Target="mailto:tad-chap-dev@ieee.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PowerPoint_Presentation2.ppt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emf"/><Relationship Id="rId5" Type="http://schemas.openxmlformats.org/officeDocument/2006/relationships/package" Target="../embeddings/Microsoft_PowerPoint_Presentation3.pptx"/><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hyperlink" Target="https://app.ieee.org/" TargetMode="Externa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PowerPoint_Presentation4.pptx"/><Relationship Id="rId5" Type="http://schemas.openxmlformats.org/officeDocument/2006/relationships/hyperlink" Target="https://influencermarketinghub.com/social-media-posting-scheduling-tools/" TargetMode="External"/><Relationship Id="rId4" Type="http://schemas.openxmlformats.org/officeDocument/2006/relationships/hyperlink" Target="https://buffer.com/" TargetMode="Externa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PowerPoint_Presentation5.ppt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hyperlink" Target="mailto:k.williams@ieee.org"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1.emf"/><Relationship Id="rId4" Type="http://schemas.openxmlformats.org/officeDocument/2006/relationships/package" Target="../embeddings/Microsoft_PowerPoint_Presentation6.pptx"/></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connect.ieee.org/O0d0E3eH0300UG3X0t0a6W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nnect.ieee.org/r30Y0H3d0Pu3WUG6E00e0a0" TargetMode="External"/><Relationship Id="rId2" Type="http://schemas.openxmlformats.org/officeDocument/2006/relationships/hyperlink" Target="http://ieee.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connect.ieee.org/n0GE02z03eU30HP0W600ae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ieeetv.ieee.org/ondemand/emc" TargetMode="External"/><Relationship Id="rId2" Type="http://schemas.openxmlformats.org/officeDocument/2006/relationships/hyperlink" Target="http://yp.ieee.org/volunteers/good-young-professionals-list/" TargetMode="External"/><Relationship Id="rId1" Type="http://schemas.openxmlformats.org/officeDocument/2006/relationships/slideLayout" Target="../slideLayouts/slideLayout9.xml"/><Relationship Id="rId4" Type="http://schemas.openxmlformats.org/officeDocument/2006/relationships/hyperlink" Target="https://ieee-collabratec.ieee.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ieee.org/membership_services/membership/mentoring/index.html" TargetMode="External"/><Relationship Id="rId2" Type="http://schemas.openxmlformats.org/officeDocument/2006/relationships/hyperlink" Target="http://www.ieee.org/membership_services/membership/students/awards/index.html" TargetMode="External"/><Relationship Id="rId1" Type="http://schemas.openxmlformats.org/officeDocument/2006/relationships/slideLayout" Target="../slideLayouts/slideLayout9.xml"/><Relationship Id="rId4" Type="http://schemas.openxmlformats.org/officeDocument/2006/relationships/hyperlink" Target="http://www.ieee.org/membership_services/membership/resumelab.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hyperlink" Target="http://sites.ieee.org/section-template/" TargetMode="External"/><Relationship Id="rId7" Type="http://schemas.openxmlformats.org/officeDocument/2006/relationships/package" Target="../embeddings/Microsoft_PowerPoint_Presentation7.pptx"/><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3.png"/><Relationship Id="rId5" Type="http://schemas.openxmlformats.org/officeDocument/2006/relationships/hyperlink" Target="mailto:k.n.luu@ieee.org" TargetMode="External"/><Relationship Id="rId4" Type="http://schemas.openxmlformats.org/officeDocument/2006/relationships/hyperlink" Target="http://sites.ieee.org/hosting/wordpress-hosti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ites.ieee.org/wnv-emcs/communities/" TargetMode="External"/><Relationship Id="rId2" Type="http://schemas.openxmlformats.org/officeDocument/2006/relationships/hyperlink" Target="http://sites.ieee.org/wnv-emcs/about-ieee/executive-committee/" TargetMode="External"/><Relationship Id="rId1" Type="http://schemas.openxmlformats.org/officeDocument/2006/relationships/slideLayout" Target="../slideLayouts/slideLayout2.xml"/><Relationship Id="rId5" Type="http://schemas.openxmlformats.org/officeDocument/2006/relationships/hyperlink" Target="mailto:k.n.luu@ieee.org" TargetMode="External"/><Relationship Id="rId4" Type="http://schemas.openxmlformats.org/officeDocument/2006/relationships/hyperlink" Target="http://officers.vtools.ieee.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tes.ieee.org/wnv-emcs/wp-admin/customize.php?return=/wnv-emcs/wp-admin/&amp;autofocus%5bcontrol%5d=header_image" TargetMode="External"/><Relationship Id="rId2" Type="http://schemas.openxmlformats.org/officeDocument/2006/relationships/hyperlink" Target="https://meetings.vtools.ieee.org/mai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6.xml"/><Relationship Id="rId3" Type="http://schemas.openxmlformats.org/officeDocument/2006/relationships/slide" Target="slide7.xml"/><Relationship Id="rId7" Type="http://schemas.openxmlformats.org/officeDocument/2006/relationships/slide" Target="slide16.xml"/><Relationship Id="rId12" Type="http://schemas.openxmlformats.org/officeDocument/2006/relationships/slide" Target="slide27.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hyperlink" Target="https://ieeetv.ieee.org/ondemand/emc" TargetMode="External"/><Relationship Id="rId5" Type="http://schemas.openxmlformats.org/officeDocument/2006/relationships/slide" Target="slide13.xml"/><Relationship Id="rId10" Type="http://schemas.openxmlformats.org/officeDocument/2006/relationships/slide" Target="slide21.xml"/><Relationship Id="rId4" Type="http://schemas.openxmlformats.org/officeDocument/2006/relationships/slide" Target="slide10.xml"/><Relationship Id="rId9" Type="http://schemas.openxmlformats.org/officeDocument/2006/relationships/slide" Target="slide18.xml"/></Relationships>
</file>

<file path=ppt/slides/_rels/slide3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hyperlink" Target="https://drive.google.com/open?id=0B_i1MnQg-aYveXFtODFheFhXR1k&amp;authuser=0" TargetMode="External"/><Relationship Id="rId7" Type="http://schemas.openxmlformats.org/officeDocument/2006/relationships/package" Target="../embeddings/Microsoft_PowerPoint_Presentation8.pptx"/><Relationship Id="rId12"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hyperlink" Target="https://doc-0k-0o-docs.googleusercontent.com/docs/securesc/a8b3fmpa8ooam73du7avvumspd8q3o7g/3fm5fsp2deuicuq6qmjv4vavieks1mef/1467561600000/10122111965896582860/00539935522058450957/0B9Ck3BOsZNnxdkZGbHVKbEZXM0k?h=10872935443509823421&amp;e=download" TargetMode="External"/><Relationship Id="rId11" Type="http://schemas.openxmlformats.org/officeDocument/2006/relationships/package" Target="../embeddings/Microsoft_PowerPoint_Presentation9.pptx"/><Relationship Id="rId5" Type="http://schemas.openxmlformats.org/officeDocument/2006/relationships/hyperlink" Target="http://research.microsoft.com/apps/video/default.aspx?id=242109" TargetMode="External"/><Relationship Id="rId10" Type="http://schemas.openxmlformats.org/officeDocument/2006/relationships/image" Target="../media/image15.wmf"/><Relationship Id="rId4" Type="http://schemas.openxmlformats.org/officeDocument/2006/relationships/hyperlink" Target="http://research.microsoft.com/apps/video/default.aspx?id=242111" TargetMode="External"/><Relationship Id="rId9"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hyperlink" Target="https://www.ieeeusa.org/volunteers/pace/" TargetMode="External"/><Relationship Id="rId2" Type="http://schemas.openxmlformats.org/officeDocument/2006/relationships/hyperlink" Target="mailto:k.Williams@ieee.org" TargetMode="External"/><Relationship Id="rId1" Type="http://schemas.openxmlformats.org/officeDocument/2006/relationships/slideLayout" Target="../slideLayouts/slideLayout2.xml"/><Relationship Id="rId4" Type="http://schemas.openxmlformats.org/officeDocument/2006/relationships/hyperlink" Target="mailto:ieeeypemc@gmail.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ieee.org/membership_services/membership/young_professionals/events/index.html" TargetMode="External"/><Relationship Id="rId2" Type="http://schemas.openxmlformats.org/officeDocument/2006/relationships/hyperlink" Target="https://www.ieee.org/societies_communities/geo_activities/volunteer_recruitment_toolkit.html" TargetMode="External"/><Relationship Id="rId1" Type="http://schemas.openxmlformats.org/officeDocument/2006/relationships/slideLayout" Target="../slideLayouts/slideLayout9.xml"/><Relationship Id="rId4" Type="http://schemas.openxmlformats.org/officeDocument/2006/relationships/hyperlink" Target="https://ieee-collabratec.ieee.org/" TargetMode="Externa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vmlDrawing" Target="../drawings/vmlDrawing9.vml"/><Relationship Id="rId4" Type="http://schemas.openxmlformats.org/officeDocument/2006/relationships/image" Target="../media/image17.wmf"/></Relationships>
</file>

<file path=ppt/slides/_rels/slide3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IEEE%20Senior%20Elevation" TargetMode="External"/><Relationship Id="rId7" Type="http://schemas.openxmlformats.org/officeDocument/2006/relationships/hyperlink" Target="http://ieeeusa.org/volunteers/awards/index.html#profism" TargetMode="External"/><Relationship Id="rId2" Type="http://schemas.openxmlformats.org/officeDocument/2006/relationships/hyperlink" Target="http://www.ieeer8.org/category/membership-development/" TargetMode="External"/><Relationship Id="rId1" Type="http://schemas.openxmlformats.org/officeDocument/2006/relationships/slideLayout" Target="../slideLayouts/slideLayout9.xml"/><Relationship Id="rId6" Type="http://schemas.openxmlformats.org/officeDocument/2006/relationships/hyperlink" Target="http://www.ieee.org/societies_communities/geo_activities/awards/index.html" TargetMode="External"/><Relationship Id="rId5" Type="http://schemas.openxmlformats.org/officeDocument/2006/relationships/hyperlink" Target="https://www.ieee.org/about/volunteers/membership_development/loyalty_program.html" TargetMode="External"/><Relationship Id="rId4" Type="http://schemas.openxmlformats.org/officeDocument/2006/relationships/hyperlink" Target="https://www.ieee.org/membership_services/membership/join/referral_payment.html" TargetMode="External"/><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2" Type="http://schemas.openxmlformats.org/officeDocument/2006/relationships/hyperlink" Target="https://ieee-collabratec.ieee.org/"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en.proverbia.net/citasautor.asp?autor=16602"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en.proverbia.net/citasautor.asp?autor=12258"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ieeeypemc@gmail.com"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PowerPoint_Presentation.pptx"/></Relationships>
</file>

<file path=ppt/slides/_rels/slide8.xml.rels><?xml version="1.0" encoding="UTF-8" standalone="yes"?>
<Relationships xmlns="http://schemas.openxmlformats.org/package/2006/relationships"><Relationship Id="rId2" Type="http://schemas.openxmlformats.org/officeDocument/2006/relationships/hyperlink" Target="https://www.ieee.org/societies_communities/geo_activities/sections_congress/2014/sc2014_enhance_embracing_young_professionals.pdf"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909C1E-5661-43A6-B415-1A04B5B9500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4C86D618-2B17-4012-80BD-0CD330BACA2D}"/>
              </a:ext>
            </a:extLst>
          </p:cNvPr>
          <p:cNvSpPr>
            <a:spLocks noGrp="1"/>
          </p:cNvSpPr>
          <p:nvPr>
            <p:ph type="sldNum" sz="quarter" idx="12"/>
          </p:nvPr>
        </p:nvSpPr>
        <p:spPr/>
        <p:txBody>
          <a:bodyPr/>
          <a:lstStyle/>
          <a:p>
            <a:fld id="{03BE9B14-B398-894D-92FE-10AC19D55CC7}" type="slidenum">
              <a:rPr lang="en-US" smtClean="0"/>
              <a:t>1</a:t>
            </a:fld>
            <a:endParaRPr lang="en-US"/>
          </a:p>
        </p:txBody>
      </p:sp>
    </p:spTree>
    <p:extLst>
      <p:ext uri="{BB962C8B-B14F-4D97-AF65-F5344CB8AC3E}">
        <p14:creationId xmlns:p14="http://schemas.microsoft.com/office/powerpoint/2010/main" val="395911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F165-7B36-47E3-97CF-31CF6F257CE4}"/>
              </a:ext>
            </a:extLst>
          </p:cNvPr>
          <p:cNvSpPr>
            <a:spLocks noGrp="1"/>
          </p:cNvSpPr>
          <p:nvPr>
            <p:ph type="title"/>
          </p:nvPr>
        </p:nvSpPr>
        <p:spPr/>
        <p:txBody>
          <a:bodyPr/>
          <a:lstStyle/>
          <a:p>
            <a:r>
              <a:rPr lang="en-US" dirty="0"/>
              <a:t>Financial Reporting</a:t>
            </a:r>
          </a:p>
        </p:txBody>
      </p:sp>
      <p:graphicFrame>
        <p:nvGraphicFramePr>
          <p:cNvPr id="4" name="Content Placeholder 3">
            <a:extLst>
              <a:ext uri="{FF2B5EF4-FFF2-40B4-BE49-F238E27FC236}">
                <a16:creationId xmlns:a16="http://schemas.microsoft.com/office/drawing/2014/main" id="{23AFCF40-006F-47D9-99FB-553C98EDF507}"/>
              </a:ext>
            </a:extLst>
          </p:cNvPr>
          <p:cNvGraphicFramePr>
            <a:graphicFrameLocks noGrp="1"/>
          </p:cNvGraphicFramePr>
          <p:nvPr>
            <p:ph idx="1"/>
            <p:extLst>
              <p:ext uri="{D42A27DB-BD31-4B8C-83A1-F6EECF244321}">
                <p14:modId xmlns:p14="http://schemas.microsoft.com/office/powerpoint/2010/main" val="1715094081"/>
              </p:ext>
            </p:extLst>
          </p:nvPr>
        </p:nvGraphicFramePr>
        <p:xfrm>
          <a:off x="536594" y="2292990"/>
          <a:ext cx="10716292" cy="4306462"/>
        </p:xfrm>
        <a:graphic>
          <a:graphicData uri="http://schemas.openxmlformats.org/drawingml/2006/table">
            <a:tbl>
              <a:tblPr/>
              <a:tblGrid>
                <a:gridCol w="10716292">
                  <a:extLst>
                    <a:ext uri="{9D8B030D-6E8A-4147-A177-3AD203B41FA5}">
                      <a16:colId xmlns:a16="http://schemas.microsoft.com/office/drawing/2014/main" val="1572816515"/>
                    </a:ext>
                  </a:extLst>
                </a:gridCol>
              </a:tblGrid>
              <a:tr h="3310195">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92929"/>
                          </a:solidFill>
                          <a:effectLst/>
                          <a:latin typeface="Verdana" panose="020B0604030504040204" pitchFamily="34" charset="0"/>
                        </a:rPr>
                        <a:t>Please be sure to close out your 2019 meetings in order to qualify for your Chapter rebate. </a:t>
                      </a:r>
                    </a:p>
                    <a:p>
                      <a:r>
                        <a:rPr lang="en-US" sz="1800" b="0" i="0" u="none" strike="noStrike" kern="1200" dirty="0">
                          <a:solidFill>
                            <a:schemeClr val="tx1"/>
                          </a:solidFill>
                          <a:effectLst/>
                          <a:latin typeface="+mn-lt"/>
                          <a:ea typeface="+mn-ea"/>
                          <a:cs typeface="+mn-cs"/>
                        </a:rPr>
                        <a:t>Bonus for timeliness:</a:t>
                      </a:r>
                    </a:p>
                    <a:p>
                      <a:r>
                        <a:rPr lang="en-US" sz="1800" b="0" i="0" u="none" strike="noStrike" kern="1200" dirty="0">
                          <a:solidFill>
                            <a:schemeClr val="tx1"/>
                          </a:solidFill>
                          <a:effectLst/>
                          <a:latin typeface="+mn-lt"/>
                          <a:ea typeface="+mn-ea"/>
                          <a:cs typeface="+mn-cs"/>
                        </a:rPr>
                        <a:t>All Sections whose reporting (financial, meeting, and officer) is submitted by the third Friday in February, will receive a 10% bonus of the total rebate not including activity bonuses.</a:t>
                      </a:r>
                    </a:p>
                    <a:p>
                      <a:r>
                        <a:rPr lang="en-US" sz="1800" b="0" i="0" u="none" strike="noStrike" kern="1200" dirty="0">
                          <a:solidFill>
                            <a:schemeClr val="tx1"/>
                          </a:solidFill>
                          <a:effectLst/>
                          <a:latin typeface="+mn-lt"/>
                          <a:ea typeface="+mn-ea"/>
                          <a:cs typeface="+mn-cs"/>
                        </a:rPr>
                        <a:t>If the information submitted is not complete or contains errors, and if corrections are not submitted within 60 days of a written request, the 10% bonus will be forfeited. The written request provided by IEEE will clearly state what action is expected, the date by which it must be submitted, and the consequence if not submitted.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292929"/>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92929"/>
                          </a:solidFill>
                          <a:effectLst/>
                          <a:latin typeface="Verdana" panose="020B0604030504040204" pitchFamily="34" charset="0"/>
                        </a:rPr>
                        <a:t>See the current </a:t>
                      </a:r>
                      <a:r>
                        <a:rPr kumimoji="0" lang="en-US" altLang="en-US" sz="1200" b="1" i="0" u="sng" strike="noStrike" cap="none" normalizeH="0" baseline="0" dirty="0">
                          <a:ln>
                            <a:noFill/>
                          </a:ln>
                          <a:solidFill>
                            <a:srgbClr val="0000FF"/>
                          </a:solidFill>
                          <a:effectLst/>
                          <a:latin typeface="Verdana" panose="020B0604030504040204" pitchFamily="34" charset="0"/>
                          <a:hlinkClick r:id="rId2"/>
                        </a:rPr>
                        <a:t>rebate schedule</a:t>
                      </a:r>
                      <a:r>
                        <a:rPr kumimoji="0" lang="en-US" altLang="en-US" sz="1200" b="1" i="0" u="none" strike="noStrike" cap="none" normalizeH="0" baseline="0" dirty="0">
                          <a:ln>
                            <a:noFill/>
                          </a:ln>
                          <a:solidFill>
                            <a:srgbClr val="292929"/>
                          </a:solidFill>
                          <a:effectLst/>
                          <a:latin typeface="Verdana" panose="020B0604030504040204" pitchFamily="34" charset="0"/>
                        </a:rPr>
                        <a:t> for a complete explanation of requirements and payment details</a:t>
                      </a:r>
                      <a:r>
                        <a:rPr kumimoji="0" lang="en-US" altLang="en-US" sz="1200" b="0" i="0" u="none" strike="noStrike" cap="none" normalizeH="0" baseline="0" dirty="0">
                          <a:ln>
                            <a:noFill/>
                          </a:ln>
                          <a:solidFill>
                            <a:srgbClr val="292929"/>
                          </a:solidFill>
                          <a:effectLst/>
                          <a:latin typeface="Verdana" panose="020B0604030504040204" pitchFamily="34" charset="0"/>
                        </a:rPr>
                        <a:t> -</a:t>
                      </a:r>
                      <a:endParaRPr kumimoji="0" lang="en-US" altLang="en-US" sz="1200" b="0" i="0" u="none" strike="noStrike" cap="none" normalizeH="0" baseline="0" dirty="0">
                        <a:ln>
                          <a:noFill/>
                        </a:ln>
                        <a:solidFill>
                          <a:schemeClr val="tx1"/>
                        </a:solidFill>
                        <a:effectLst/>
                      </a:endParaRPr>
                    </a:p>
                    <a:p>
                      <a:pPr fontAlgn="t"/>
                      <a:endParaRPr lang="en-US" sz="1500" b="1" i="0" dirty="0">
                        <a:solidFill>
                          <a:srgbClr val="292929"/>
                        </a:solidFill>
                        <a:effectLst/>
                        <a:latin typeface="Verdana" panose="020B0604030504040204" pitchFamily="34" charset="0"/>
                      </a:endParaRPr>
                    </a:p>
                    <a:p>
                      <a:pPr fontAlgn="t"/>
                      <a:endParaRPr lang="en-US" sz="1500" b="1" i="0" dirty="0">
                        <a:solidFill>
                          <a:srgbClr val="292929"/>
                        </a:solidFill>
                        <a:effectLst/>
                        <a:latin typeface="Verdana" panose="020B0604030504040204" pitchFamily="34" charset="0"/>
                      </a:endParaRPr>
                    </a:p>
                    <a:p>
                      <a:pPr fontAlgn="t"/>
                      <a:r>
                        <a:rPr lang="en-US" sz="1500" b="1" i="0" dirty="0">
                          <a:solidFill>
                            <a:srgbClr val="292929"/>
                          </a:solidFill>
                          <a:effectLst/>
                          <a:latin typeface="Verdana" panose="020B0604030504040204" pitchFamily="34" charset="0"/>
                        </a:rPr>
                        <a:t>A Chapter is required to report and file not less than two (2) technical meetings per year. Changes to its roster of officers need to be submitted in a timely manner using electronic reporting tools provided by MGA &lt;</a:t>
                      </a:r>
                      <a:r>
                        <a:rPr lang="en-US" sz="1500" b="1" i="0" u="sng" dirty="0">
                          <a:solidFill>
                            <a:srgbClr val="0000FF"/>
                          </a:solidFill>
                          <a:effectLst/>
                          <a:latin typeface="Verdana" panose="020B0604030504040204" pitchFamily="34" charset="0"/>
                          <a:hlinkClick r:id="rId3"/>
                        </a:rPr>
                        <a:t>http://vtools.ieee</a:t>
                      </a:r>
                      <a:r>
                        <a:rPr lang="en-US" sz="1500" b="1" i="0" dirty="0">
                          <a:solidFill>
                            <a:srgbClr val="292929"/>
                          </a:solidFill>
                          <a:effectLst/>
                          <a:latin typeface="Verdana" panose="020B0604030504040204" pitchFamily="34" charset="0"/>
                        </a:rPr>
                        <a:t>&gt;.</a:t>
                      </a:r>
                    </a:p>
                    <a:p>
                      <a:pPr fontAlgn="t"/>
                      <a:endParaRPr lang="en-US" sz="1500" b="1" i="0" dirty="0">
                        <a:solidFill>
                          <a:srgbClr val="292929"/>
                        </a:solidFill>
                        <a:effectLst/>
                        <a:latin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altLang="en-US" sz="1600" b="0" i="0" u="none" strike="noStrike" cap="none" normalizeH="0" baseline="0" dirty="0">
                          <a:ln>
                            <a:noFill/>
                          </a:ln>
                          <a:solidFill>
                            <a:srgbClr val="292929"/>
                          </a:solidFill>
                          <a:effectLst/>
                          <a:latin typeface="Verdana" panose="020B0604030504040204" pitchFamily="34" charset="0"/>
                        </a:rPr>
                        <a:t>A Chapter/Affinity Group may be dissolved if reports are not submitted for three (3) consecutive years.</a:t>
                      </a:r>
                    </a:p>
                    <a:p>
                      <a:pPr fontAlgn="t"/>
                      <a:endParaRPr lang="en-US" sz="1500" b="0" i="0" dirty="0">
                        <a:solidFill>
                          <a:srgbClr val="292929"/>
                        </a:solidFill>
                        <a:effectLst/>
                        <a:latin typeface="Verdana" panose="020B0604030504040204" pitchFamily="34" charset="0"/>
                      </a:endParaRPr>
                    </a:p>
                  </a:txBody>
                  <a:tcPr marL="12011" marR="12011" marT="12011" marB="12011">
                    <a:lnL w="4763" cap="flat" cmpd="sng" algn="ctr">
                      <a:solidFill>
                        <a:srgbClr val="000000"/>
                      </a:solidFill>
                      <a:prstDash val="solid"/>
                      <a:round/>
                      <a:headEnd type="none" w="med" len="med"/>
                      <a:tailEnd type="none" w="med" len="med"/>
                    </a:lnL>
                    <a:lnR w="4763"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315206"/>
                  </a:ext>
                </a:extLst>
              </a:tr>
            </a:tbl>
          </a:graphicData>
        </a:graphic>
      </p:graphicFrame>
      <p:sp>
        <p:nvSpPr>
          <p:cNvPr id="6" name="Slide Number Placeholder 5">
            <a:extLst>
              <a:ext uri="{FF2B5EF4-FFF2-40B4-BE49-F238E27FC236}">
                <a16:creationId xmlns:a16="http://schemas.microsoft.com/office/drawing/2014/main" id="{04299967-C119-44B2-8273-47432B78663C}"/>
              </a:ext>
            </a:extLst>
          </p:cNvPr>
          <p:cNvSpPr>
            <a:spLocks noGrp="1"/>
          </p:cNvSpPr>
          <p:nvPr>
            <p:ph type="sldNum" sz="quarter" idx="12"/>
          </p:nvPr>
        </p:nvSpPr>
        <p:spPr/>
        <p:txBody>
          <a:bodyPr/>
          <a:lstStyle/>
          <a:p>
            <a:fld id="{03BE9B14-B398-894D-92FE-10AC19D55CC7}" type="slidenum">
              <a:rPr lang="en-US" smtClean="0"/>
              <a:t>10</a:t>
            </a:fld>
            <a:endParaRPr lang="en-US"/>
          </a:p>
        </p:txBody>
      </p:sp>
    </p:spTree>
    <p:extLst>
      <p:ext uri="{BB962C8B-B14F-4D97-AF65-F5344CB8AC3E}">
        <p14:creationId xmlns:p14="http://schemas.microsoft.com/office/powerpoint/2010/main" val="3104670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932609"/>
            <a:ext cx="8823960" cy="1143000"/>
          </a:xfrm>
        </p:spPr>
        <p:txBody>
          <a:bodyPr>
            <a:normAutofit fontScale="90000"/>
          </a:bodyPr>
          <a:lstStyle/>
          <a:p>
            <a:r>
              <a:rPr lang="en-US" dirty="0"/>
              <a:t>Chapter Rebate and how to get more $$$</a:t>
            </a:r>
          </a:p>
        </p:txBody>
      </p:sp>
      <p:sp>
        <p:nvSpPr>
          <p:cNvPr id="3" name="TextBox 2"/>
          <p:cNvSpPr txBox="1"/>
          <p:nvPr/>
        </p:nvSpPr>
        <p:spPr>
          <a:xfrm>
            <a:off x="459938" y="1857704"/>
            <a:ext cx="11432737" cy="5016758"/>
          </a:xfrm>
          <a:prstGeom prst="rect">
            <a:avLst/>
          </a:prstGeom>
          <a:noFill/>
        </p:spPr>
        <p:txBody>
          <a:bodyPr wrap="square" rtlCol="0">
            <a:spAutoFit/>
          </a:bodyPr>
          <a:lstStyle/>
          <a:p>
            <a:r>
              <a:rPr lang="en-US" sz="1600" dirty="0"/>
              <a:t>Website: </a:t>
            </a:r>
            <a:r>
              <a:rPr lang="en-US" sz="1600" dirty="0">
                <a:hlinkClick r:id="rId2"/>
              </a:rPr>
              <a:t>http://www.ieee.org/societies_communities/geo_activities/required_reporting/rebate_schedule.html</a:t>
            </a:r>
            <a:endParaRPr lang="en-US" sz="1600" dirty="0"/>
          </a:p>
          <a:p>
            <a:endParaRPr lang="en-US" sz="1600" dirty="0"/>
          </a:p>
          <a:p>
            <a:pPr lvl="0"/>
            <a:r>
              <a:rPr lang="en-US" sz="1600" b="1" dirty="0"/>
              <a:t>A- Chapter rebate:</a:t>
            </a:r>
            <a:r>
              <a:rPr lang="en-US" sz="1600" dirty="0"/>
              <a:t> US$200 for each chapter and MUST MEET minimum requirement (see below)  by doing the </a:t>
            </a:r>
            <a:r>
              <a:rPr lang="en-US" sz="1600" b="1" u="sng" dirty="0"/>
              <a:t>L50 (filled by the Chapter Treasurer</a:t>
            </a:r>
            <a:r>
              <a:rPr lang="en-US" sz="1600" dirty="0"/>
              <a:t>).  Contact your section on how to do L50 </a:t>
            </a:r>
            <a:r>
              <a:rPr lang="en-US" sz="1600" dirty="0">
                <a:hlinkClick r:id="rId3"/>
              </a:rPr>
              <a:t>https://www.ieee.org/societies_communities/geo_activities/required_reporting/financial_reporting.html</a:t>
            </a:r>
            <a:endParaRPr lang="en-US" sz="1600" dirty="0"/>
          </a:p>
          <a:p>
            <a:pPr lvl="0"/>
            <a:endParaRPr lang="en-US" sz="1600" dirty="0"/>
          </a:p>
          <a:p>
            <a:pPr lvl="0"/>
            <a:r>
              <a:rPr lang="en-US" sz="1600" b="1" dirty="0"/>
              <a:t>Bonus for timeliness:</a:t>
            </a:r>
            <a:r>
              <a:rPr lang="en-US" sz="1600" dirty="0"/>
              <a:t> All sections whose reporting (financial, meeting, and officer) is submitted by </a:t>
            </a:r>
            <a:r>
              <a:rPr lang="en-US" sz="1600" b="1" dirty="0"/>
              <a:t>the third Friday in February 2020 (exact date might change, verify with your section)</a:t>
            </a:r>
            <a:r>
              <a:rPr lang="en-US" sz="1600" dirty="0"/>
              <a:t>, will receive a 10% bonus of the total rebate.</a:t>
            </a:r>
          </a:p>
          <a:p>
            <a:pPr lvl="0"/>
            <a:endParaRPr lang="en-US" sz="1600" dirty="0"/>
          </a:p>
          <a:p>
            <a:pPr lvl="0"/>
            <a:r>
              <a:rPr lang="en-US" sz="1600" b="1" dirty="0"/>
              <a:t>Activity bonus:</a:t>
            </a:r>
            <a:r>
              <a:rPr lang="en-US" sz="1600" dirty="0"/>
              <a:t> In an effort to encourage activities at the local level, activity bonuses may be awarded as follows: </a:t>
            </a:r>
          </a:p>
          <a:p>
            <a:pPr lvl="1"/>
            <a:r>
              <a:rPr lang="en-US" sz="1600" dirty="0"/>
              <a:t>- All chapters or affinity groups reporting six or more meetings shall receive an additional US$75; in the case of a chapter, at least six of the reported meetings shall be in the technical category. To be filled by </a:t>
            </a:r>
            <a:r>
              <a:rPr lang="en-US" sz="1600" b="1" u="sng" dirty="0"/>
              <a:t>the Chapter Secretary </a:t>
            </a:r>
            <a:r>
              <a:rPr lang="en-US" sz="1600" dirty="0"/>
              <a:t>in L31 meeting reports </a:t>
            </a:r>
            <a:r>
              <a:rPr lang="en-US" sz="1600" dirty="0">
                <a:hlinkClick r:id="rId4"/>
              </a:rPr>
              <a:t>https://meetings.vtools.ieee.org/main</a:t>
            </a:r>
            <a:endParaRPr lang="en-US" sz="1600" dirty="0"/>
          </a:p>
          <a:p>
            <a:pPr lvl="1"/>
            <a:endParaRPr lang="en-US" sz="1600" dirty="0"/>
          </a:p>
          <a:p>
            <a:r>
              <a:rPr lang="en-US" sz="1600" dirty="0"/>
              <a:t>Section gets: </a:t>
            </a:r>
            <a:r>
              <a:rPr lang="en-US" sz="1600" b="1" dirty="0"/>
              <a:t>Membership rebate:</a:t>
            </a:r>
            <a:r>
              <a:rPr lang="en-US" sz="1600" dirty="0"/>
              <a:t> US$3 for each member, Graduate Student member, Student, or Associate grade member, US$1.50 for each Affiliate, and US$4 for each Senior or Fellow grade member, based on 31 December 2019 statistics. </a:t>
            </a:r>
          </a:p>
          <a:p>
            <a:endParaRPr lang="en-US" sz="1600" dirty="0"/>
          </a:p>
          <a:p>
            <a:endParaRPr lang="en-US" sz="1600" dirty="0"/>
          </a:p>
          <a:p>
            <a:endParaRPr lang="en-US" sz="1600" dirty="0"/>
          </a:p>
          <a:p>
            <a:endParaRPr lang="en-US" sz="1600" dirty="0"/>
          </a:p>
        </p:txBody>
      </p:sp>
      <p:sp>
        <p:nvSpPr>
          <p:cNvPr id="5" name="Slide Number Placeholder 4">
            <a:extLst>
              <a:ext uri="{FF2B5EF4-FFF2-40B4-BE49-F238E27FC236}">
                <a16:creationId xmlns:a16="http://schemas.microsoft.com/office/drawing/2014/main" id="{528BC892-F888-4271-9157-9F982AFA3054}"/>
              </a:ext>
            </a:extLst>
          </p:cNvPr>
          <p:cNvSpPr>
            <a:spLocks noGrp="1"/>
          </p:cNvSpPr>
          <p:nvPr>
            <p:ph type="sldNum" sz="quarter" idx="12"/>
          </p:nvPr>
        </p:nvSpPr>
        <p:spPr/>
        <p:txBody>
          <a:bodyPr/>
          <a:lstStyle/>
          <a:p>
            <a:fld id="{03BE9B14-B398-894D-92FE-10AC19D55CC7}" type="slidenum">
              <a:rPr lang="en-US" smtClean="0"/>
              <a:t>11</a:t>
            </a:fld>
            <a:endParaRPr lang="en-US"/>
          </a:p>
        </p:txBody>
      </p:sp>
    </p:spTree>
    <p:extLst>
      <p:ext uri="{BB962C8B-B14F-4D97-AF65-F5344CB8AC3E}">
        <p14:creationId xmlns:p14="http://schemas.microsoft.com/office/powerpoint/2010/main" val="307223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25564"/>
            <a:ext cx="10515600" cy="1325563"/>
          </a:xfrm>
        </p:spPr>
        <p:txBody>
          <a:bodyPr>
            <a:normAutofit/>
          </a:bodyPr>
          <a:lstStyle/>
          <a:p>
            <a:r>
              <a:rPr lang="en-US" dirty="0"/>
              <a:t>Get more $$$</a:t>
            </a:r>
          </a:p>
        </p:txBody>
      </p:sp>
      <p:sp>
        <p:nvSpPr>
          <p:cNvPr id="3" name="TextBox 2"/>
          <p:cNvSpPr txBox="1"/>
          <p:nvPr/>
        </p:nvSpPr>
        <p:spPr>
          <a:xfrm>
            <a:off x="448987" y="2276838"/>
            <a:ext cx="11076833" cy="3693319"/>
          </a:xfrm>
          <a:prstGeom prst="rect">
            <a:avLst/>
          </a:prstGeom>
          <a:noFill/>
        </p:spPr>
        <p:txBody>
          <a:bodyPr wrap="square" rtlCol="0">
            <a:spAutoFit/>
          </a:bodyPr>
          <a:lstStyle/>
          <a:p>
            <a:r>
              <a:rPr lang="en-US" b="1" dirty="0"/>
              <a:t>B- Angel Funds $600/year to chapter in financial need.  </a:t>
            </a:r>
            <a:r>
              <a:rPr lang="en-US" dirty="0"/>
              <a:t>Refer to </a:t>
            </a:r>
            <a:r>
              <a:rPr lang="en-US" u="sng" dirty="0">
                <a:hlinkClick r:id="rId2"/>
              </a:rPr>
              <a:t>http://www.emcs.org/chapters/haislmaier.html</a:t>
            </a:r>
            <a:r>
              <a:rPr lang="en-US" u="sng" dirty="0"/>
              <a:t> </a:t>
            </a:r>
            <a:endParaRPr lang="en-US" sz="1600" dirty="0"/>
          </a:p>
          <a:p>
            <a:r>
              <a:rPr lang="en-US" b="1" dirty="0"/>
              <a:t>C – Chapter Awards: </a:t>
            </a:r>
            <a:r>
              <a:rPr lang="en-US" b="1" dirty="0">
                <a:hlinkClick r:id="rId3"/>
              </a:rPr>
              <a:t>http://www.emcs.org/awards_main.html</a:t>
            </a:r>
            <a:endParaRPr lang="en-US" b="1" dirty="0"/>
          </a:p>
          <a:p>
            <a:r>
              <a:rPr lang="en-US" b="1" dirty="0"/>
              <a:t>Chapter-of-the-Year Award ($250)</a:t>
            </a:r>
          </a:p>
          <a:p>
            <a:r>
              <a:rPr lang="en-US" b="1" dirty="0"/>
              <a:t>Most Improved Chapter Award ($250)</a:t>
            </a:r>
          </a:p>
          <a:p>
            <a:r>
              <a:rPr lang="en-US" b="1" dirty="0"/>
              <a:t>Chapter Founder Award (No monetary fund but recognition)</a:t>
            </a:r>
          </a:p>
          <a:p>
            <a:r>
              <a:rPr lang="en-US" dirty="0"/>
              <a:t>Tip: start organizing the year before to hit your goal</a:t>
            </a:r>
          </a:p>
          <a:p>
            <a:endParaRPr lang="en-US" b="1" dirty="0"/>
          </a:p>
          <a:p>
            <a:r>
              <a:rPr lang="en-US" b="1" dirty="0"/>
              <a:t>D- Fundraising/mini symposium: </a:t>
            </a:r>
            <a:r>
              <a:rPr lang="en-US" dirty="0"/>
              <a:t>contact Janet O’Neil (</a:t>
            </a:r>
            <a:r>
              <a:rPr lang="en-US" u="sng" dirty="0">
                <a:hlinkClick r:id="rId4"/>
              </a:rPr>
              <a:t>j.n.oneil@ieee.org</a:t>
            </a:r>
            <a:r>
              <a:rPr lang="en-US" dirty="0"/>
              <a:t>) for any advice</a:t>
            </a:r>
            <a:r>
              <a:rPr lang="en-US" b="1" dirty="0"/>
              <a:t> </a:t>
            </a:r>
            <a:r>
              <a:rPr lang="en-US" dirty="0"/>
              <a:t>on how to organize.  </a:t>
            </a:r>
          </a:p>
          <a:p>
            <a:r>
              <a:rPr lang="en-US" dirty="0"/>
              <a:t>Tip: make it annual to keep consistency, else hard to restart. Organize a technical talk + vendors/exhibit</a:t>
            </a:r>
            <a:endParaRPr lang="en-US" sz="1600"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454BB74-2E78-41AC-A49B-B4B9E4DBA3A7}"/>
              </a:ext>
            </a:extLst>
          </p:cNvPr>
          <p:cNvSpPr>
            <a:spLocks noGrp="1"/>
          </p:cNvSpPr>
          <p:nvPr>
            <p:ph type="sldNum" sz="quarter" idx="12"/>
          </p:nvPr>
        </p:nvSpPr>
        <p:spPr/>
        <p:txBody>
          <a:bodyPr/>
          <a:lstStyle/>
          <a:p>
            <a:fld id="{03BE9B14-B398-894D-92FE-10AC19D55CC7}" type="slidenum">
              <a:rPr lang="en-US" smtClean="0"/>
              <a:t>12</a:t>
            </a:fld>
            <a:endParaRPr lang="en-US"/>
          </a:p>
        </p:txBody>
      </p:sp>
    </p:spTree>
    <p:extLst>
      <p:ext uri="{BB962C8B-B14F-4D97-AF65-F5344CB8AC3E}">
        <p14:creationId xmlns:p14="http://schemas.microsoft.com/office/powerpoint/2010/main" val="1872476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122" y="887023"/>
            <a:ext cx="10515600" cy="1148934"/>
          </a:xfrm>
        </p:spPr>
        <p:txBody>
          <a:bodyPr/>
          <a:lstStyle/>
          <a:p>
            <a:r>
              <a:rPr lang="en-US" dirty="0"/>
              <a:t>How to Use IEEE OU Analytics  </a:t>
            </a:r>
          </a:p>
        </p:txBody>
      </p:sp>
      <p:sp>
        <p:nvSpPr>
          <p:cNvPr id="8" name="TextBox 7"/>
          <p:cNvSpPr txBox="1"/>
          <p:nvPr/>
        </p:nvSpPr>
        <p:spPr>
          <a:xfrm>
            <a:off x="362465" y="1689289"/>
            <a:ext cx="11186983" cy="1477328"/>
          </a:xfrm>
          <a:prstGeom prst="rect">
            <a:avLst/>
          </a:prstGeom>
          <a:noFill/>
        </p:spPr>
        <p:txBody>
          <a:bodyPr wrap="square" rtlCol="0">
            <a:spAutoFit/>
          </a:bodyPr>
          <a:lstStyle/>
          <a:p>
            <a:r>
              <a:rPr lang="en-US" dirty="0"/>
              <a:t>More data in the OU analytics with statistics such as gender, multiple IEEE member, student members information, </a:t>
            </a:r>
            <a:r>
              <a:rPr lang="en-US" dirty="0" err="1"/>
              <a:t>etc</a:t>
            </a:r>
            <a:r>
              <a:rPr lang="en-US" dirty="0"/>
              <a:t> </a:t>
            </a:r>
          </a:p>
          <a:p>
            <a:r>
              <a:rPr lang="en-US" altLang="en-US" b="1" dirty="0">
                <a:solidFill>
                  <a:srgbClr val="292929"/>
                </a:solidFill>
                <a:latin typeface="Verdana" panose="020B0604030504040204" pitchFamily="34" charset="0"/>
              </a:rPr>
              <a:t>OU Analytics Webinar Training Available</a:t>
            </a:r>
            <a:r>
              <a:rPr lang="en-US" altLang="en-US" dirty="0">
                <a:solidFill>
                  <a:srgbClr val="292929"/>
                </a:solidFill>
                <a:latin typeface="Verdana" panose="020B0604030504040204" pitchFamily="34" charset="0"/>
              </a:rPr>
              <a:t>: To receive customized or personalized training for a better understanding of how to use OU Analytics, please email </a:t>
            </a:r>
            <a:r>
              <a:rPr lang="en-US" altLang="en-US" u="sng" dirty="0">
                <a:solidFill>
                  <a:srgbClr val="0000FF"/>
                </a:solidFill>
                <a:latin typeface="Verdana" panose="020B0604030504040204" pitchFamily="34" charset="0"/>
                <a:hlinkClick r:id="rId3"/>
              </a:rPr>
              <a:t>ouanalytics@ieee.org</a:t>
            </a:r>
            <a:r>
              <a:rPr lang="en-US" altLang="en-US" dirty="0">
                <a:solidFill>
                  <a:srgbClr val="292929"/>
                </a:solidFill>
                <a:latin typeface="Verdana" panose="020B0604030504040204" pitchFamily="34" charset="0"/>
              </a:rPr>
              <a:t> or </a:t>
            </a:r>
            <a:r>
              <a:rPr lang="en-US" altLang="en-US" u="sng" dirty="0">
                <a:solidFill>
                  <a:srgbClr val="0000FF"/>
                </a:solidFill>
                <a:latin typeface="Verdana" panose="020B0604030504040204" pitchFamily="34" charset="0"/>
                <a:hlinkClick r:id="rId4"/>
              </a:rPr>
              <a:t>tad-chap-dev@ieee.org</a:t>
            </a:r>
            <a:r>
              <a:rPr lang="en-US" altLang="en-US" dirty="0">
                <a:solidFill>
                  <a:srgbClr val="292929"/>
                </a:solidFill>
                <a:latin typeface="Verdana" panose="020B0604030504040204" pitchFamily="34" charset="0"/>
              </a:rPr>
              <a:t>.  http:www.ieee/org/ouanalytics</a:t>
            </a:r>
            <a:endParaRPr lang="en-US" altLang="en-US" sz="800" dirty="0"/>
          </a:p>
          <a:p>
            <a:endParaRPr lang="en-US" dirty="0"/>
          </a:p>
        </p:txBody>
      </p:sp>
      <p:pic>
        <p:nvPicPr>
          <p:cNvPr id="6" name="Picture 5">
            <a:extLst>
              <a:ext uri="{FF2B5EF4-FFF2-40B4-BE49-F238E27FC236}">
                <a16:creationId xmlns:a16="http://schemas.microsoft.com/office/drawing/2014/main" id="{BCC4DF5D-9695-4FD8-B44A-FB95819F7E35}"/>
              </a:ext>
            </a:extLst>
          </p:cNvPr>
          <p:cNvPicPr>
            <a:picLocks noChangeAspect="1"/>
          </p:cNvPicPr>
          <p:nvPr/>
        </p:nvPicPr>
        <p:blipFill>
          <a:blip r:embed="rId5"/>
          <a:stretch>
            <a:fillRect/>
          </a:stretch>
        </p:blipFill>
        <p:spPr>
          <a:xfrm>
            <a:off x="2176268" y="2937426"/>
            <a:ext cx="5974208" cy="3920574"/>
          </a:xfrm>
          <a:prstGeom prst="rect">
            <a:avLst/>
          </a:prstGeom>
        </p:spPr>
      </p:pic>
      <p:sp>
        <p:nvSpPr>
          <p:cNvPr id="4" name="Rectangle 1">
            <a:extLst>
              <a:ext uri="{FF2B5EF4-FFF2-40B4-BE49-F238E27FC236}">
                <a16:creationId xmlns:a16="http://schemas.microsoft.com/office/drawing/2014/main" id="{AAC2E7AB-7E5A-4940-B117-D2A35605B832}"/>
              </a:ext>
            </a:extLst>
          </p:cNvPr>
          <p:cNvSpPr>
            <a:spLocks noChangeArrowheads="1"/>
          </p:cNvSpPr>
          <p:nvPr/>
        </p:nvSpPr>
        <p:spPr bwMode="auto">
          <a:xfrm>
            <a:off x="0" y="-184666"/>
            <a:ext cx="184731" cy="369332"/>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5CCDEA16-0585-4DEF-BBBA-4815CE046473}"/>
              </a:ext>
            </a:extLst>
          </p:cNvPr>
          <p:cNvSpPr>
            <a:spLocks noChangeArrowheads="1"/>
          </p:cNvSpPr>
          <p:nvPr/>
        </p:nvSpPr>
        <p:spPr bwMode="auto">
          <a:xfrm>
            <a:off x="152400" y="-170765"/>
            <a:ext cx="184731" cy="646331"/>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Object 4">
            <a:hlinkClick r:id="" action="ppaction://ole?verb=0"/>
            <a:extLst>
              <a:ext uri="{FF2B5EF4-FFF2-40B4-BE49-F238E27FC236}">
                <a16:creationId xmlns:a16="http://schemas.microsoft.com/office/drawing/2014/main" id="{1C0FA71E-0726-4C1C-8D1E-E77E8842F312}"/>
              </a:ext>
            </a:extLst>
          </p:cNvPr>
          <p:cNvGraphicFramePr>
            <a:graphicFrameLocks noChangeAspect="1"/>
          </p:cNvGraphicFramePr>
          <p:nvPr>
            <p:extLst>
              <p:ext uri="{D42A27DB-BD31-4B8C-83A1-F6EECF244321}">
                <p14:modId xmlns:p14="http://schemas.microsoft.com/office/powerpoint/2010/main" val="4149117000"/>
              </p:ext>
            </p:extLst>
          </p:nvPr>
        </p:nvGraphicFramePr>
        <p:xfrm>
          <a:off x="9461157" y="3817938"/>
          <a:ext cx="914400" cy="781050"/>
        </p:xfrm>
        <a:graphic>
          <a:graphicData uri="http://schemas.openxmlformats.org/presentationml/2006/ole">
            <mc:AlternateContent xmlns:mc="http://schemas.openxmlformats.org/markup-compatibility/2006">
              <mc:Choice xmlns:v="urn:schemas-microsoft-com:vml" Requires="v">
                <p:oleObj spid="_x0000_s4124" name="Presentation" showAsIcon="1" r:id="rId6" imgW="914620" imgH="780808" progId="PowerPoint.Show.12">
                  <p:embed/>
                </p:oleObj>
              </mc:Choice>
              <mc:Fallback>
                <p:oleObj name="Presentation" showAsIcon="1" r:id="rId6" imgW="914620" imgH="780808" progId="PowerPoint.Show.12">
                  <p:embed/>
                  <p:pic>
                    <p:nvPicPr>
                      <p:cNvPr id="0" name=""/>
                      <p:cNvPicPr/>
                      <p:nvPr/>
                    </p:nvPicPr>
                    <p:blipFill>
                      <a:blip r:embed="rId7"/>
                      <a:stretch>
                        <a:fillRect/>
                      </a:stretch>
                    </p:blipFill>
                    <p:spPr>
                      <a:xfrm>
                        <a:off x="9461157" y="3817938"/>
                        <a:ext cx="914400" cy="781050"/>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F8BC7006-6EE0-4F4A-B5DB-E7F29739922C}"/>
              </a:ext>
            </a:extLst>
          </p:cNvPr>
          <p:cNvSpPr>
            <a:spLocks noGrp="1"/>
          </p:cNvSpPr>
          <p:nvPr>
            <p:ph type="sldNum" sz="quarter" idx="12"/>
          </p:nvPr>
        </p:nvSpPr>
        <p:spPr/>
        <p:txBody>
          <a:bodyPr/>
          <a:lstStyle/>
          <a:p>
            <a:fld id="{03BE9B14-B398-894D-92FE-10AC19D55CC7}" type="slidenum">
              <a:rPr lang="en-US" smtClean="0"/>
              <a:t>13</a:t>
            </a:fld>
            <a:endParaRPr lang="en-US"/>
          </a:p>
        </p:txBody>
      </p:sp>
    </p:spTree>
    <p:extLst>
      <p:ext uri="{BB962C8B-B14F-4D97-AF65-F5344CB8AC3E}">
        <p14:creationId xmlns:p14="http://schemas.microsoft.com/office/powerpoint/2010/main" val="1996825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E8FB-CCF0-4B26-B899-31FF08DAB344}"/>
              </a:ext>
            </a:extLst>
          </p:cNvPr>
          <p:cNvSpPr>
            <a:spLocks noGrp="1"/>
          </p:cNvSpPr>
          <p:nvPr>
            <p:ph type="title"/>
          </p:nvPr>
        </p:nvSpPr>
        <p:spPr>
          <a:xfrm>
            <a:off x="1421226" y="841874"/>
            <a:ext cx="10515600" cy="1325563"/>
          </a:xfrm>
        </p:spPr>
        <p:txBody>
          <a:bodyPr/>
          <a:lstStyle/>
          <a:p>
            <a:r>
              <a:rPr lang="en-US" dirty="0"/>
              <a:t>IEEE OU Analytics</a:t>
            </a:r>
          </a:p>
        </p:txBody>
      </p:sp>
      <p:pic>
        <p:nvPicPr>
          <p:cNvPr id="4" name="Picture 3">
            <a:extLst>
              <a:ext uri="{FF2B5EF4-FFF2-40B4-BE49-F238E27FC236}">
                <a16:creationId xmlns:a16="http://schemas.microsoft.com/office/drawing/2014/main" id="{1242B2BE-A107-4322-8537-9B14B5FC47E9}"/>
              </a:ext>
            </a:extLst>
          </p:cNvPr>
          <p:cNvPicPr>
            <a:picLocks noChangeAspect="1"/>
          </p:cNvPicPr>
          <p:nvPr/>
        </p:nvPicPr>
        <p:blipFill>
          <a:blip r:embed="rId2"/>
          <a:stretch>
            <a:fillRect/>
          </a:stretch>
        </p:blipFill>
        <p:spPr>
          <a:xfrm>
            <a:off x="2852704" y="2019156"/>
            <a:ext cx="9044501" cy="4838843"/>
          </a:xfrm>
          <a:prstGeom prst="rect">
            <a:avLst/>
          </a:prstGeom>
        </p:spPr>
      </p:pic>
      <p:sp>
        <p:nvSpPr>
          <p:cNvPr id="5" name="Footer Placeholder 4">
            <a:extLst>
              <a:ext uri="{FF2B5EF4-FFF2-40B4-BE49-F238E27FC236}">
                <a16:creationId xmlns:a16="http://schemas.microsoft.com/office/drawing/2014/main" id="{62D96B1D-0E6C-4DEE-8707-1D6082E899CE}"/>
              </a:ext>
            </a:extLst>
          </p:cNvPr>
          <p:cNvSpPr>
            <a:spLocks noGrp="1"/>
          </p:cNvSpPr>
          <p:nvPr>
            <p:ph type="ftr" sz="quarter" idx="11"/>
          </p:nvPr>
        </p:nvSpPr>
        <p:spPr>
          <a:xfrm>
            <a:off x="5057030" y="6356350"/>
            <a:ext cx="4114800" cy="365125"/>
          </a:xfrm>
        </p:spPr>
        <p:txBody>
          <a:bodyPr/>
          <a:lstStyle/>
          <a:p>
            <a:endParaRPr lang="en-US"/>
          </a:p>
        </p:txBody>
      </p:sp>
      <p:sp>
        <p:nvSpPr>
          <p:cNvPr id="3" name="Oval 2">
            <a:extLst>
              <a:ext uri="{FF2B5EF4-FFF2-40B4-BE49-F238E27FC236}">
                <a16:creationId xmlns:a16="http://schemas.microsoft.com/office/drawing/2014/main" id="{0AABB8BC-52EB-4734-B60A-B4FC641F8B98}"/>
              </a:ext>
            </a:extLst>
          </p:cNvPr>
          <p:cNvSpPr/>
          <p:nvPr/>
        </p:nvSpPr>
        <p:spPr>
          <a:xfrm>
            <a:off x="3455006" y="1889030"/>
            <a:ext cx="717284" cy="372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35775D85-D50A-47D6-8D52-8437C4C266BA}"/>
              </a:ext>
            </a:extLst>
          </p:cNvPr>
          <p:cNvCxnSpPr/>
          <p:nvPr/>
        </p:nvCxnSpPr>
        <p:spPr>
          <a:xfrm flipV="1">
            <a:off x="2036864" y="2167437"/>
            <a:ext cx="1549552" cy="811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4B7E1B-FB6A-4387-98E1-6F137BE1AE1C}"/>
              </a:ext>
            </a:extLst>
          </p:cNvPr>
          <p:cNvSpPr txBox="1"/>
          <p:nvPr/>
        </p:nvSpPr>
        <p:spPr>
          <a:xfrm>
            <a:off x="427085" y="3077202"/>
            <a:ext cx="2135422" cy="646331"/>
          </a:xfrm>
          <a:prstGeom prst="rect">
            <a:avLst/>
          </a:prstGeom>
          <a:noFill/>
        </p:spPr>
        <p:txBody>
          <a:bodyPr wrap="square" rtlCol="0">
            <a:spAutoFit/>
          </a:bodyPr>
          <a:lstStyle/>
          <a:p>
            <a:r>
              <a:rPr lang="en-US" dirty="0"/>
              <a:t>Member’s details (name, email, </a:t>
            </a:r>
            <a:r>
              <a:rPr lang="en-US" dirty="0" err="1"/>
              <a:t>etc</a:t>
            </a:r>
            <a:r>
              <a:rPr lang="en-US" dirty="0"/>
              <a:t>)</a:t>
            </a:r>
          </a:p>
        </p:txBody>
      </p:sp>
      <p:sp>
        <p:nvSpPr>
          <p:cNvPr id="6" name="Slide Number Placeholder 5">
            <a:extLst>
              <a:ext uri="{FF2B5EF4-FFF2-40B4-BE49-F238E27FC236}">
                <a16:creationId xmlns:a16="http://schemas.microsoft.com/office/drawing/2014/main" id="{06E37E9F-DB28-44E1-962C-059785282F55}"/>
              </a:ext>
            </a:extLst>
          </p:cNvPr>
          <p:cNvSpPr>
            <a:spLocks noGrp="1"/>
          </p:cNvSpPr>
          <p:nvPr>
            <p:ph type="sldNum" sz="quarter" idx="12"/>
          </p:nvPr>
        </p:nvSpPr>
        <p:spPr/>
        <p:txBody>
          <a:bodyPr/>
          <a:lstStyle/>
          <a:p>
            <a:fld id="{03BE9B14-B398-894D-92FE-10AC19D55CC7}" type="slidenum">
              <a:rPr lang="en-US" smtClean="0"/>
              <a:t>14</a:t>
            </a:fld>
            <a:endParaRPr lang="en-US"/>
          </a:p>
        </p:txBody>
      </p:sp>
    </p:spTree>
    <p:extLst>
      <p:ext uri="{BB962C8B-B14F-4D97-AF65-F5344CB8AC3E}">
        <p14:creationId xmlns:p14="http://schemas.microsoft.com/office/powerpoint/2010/main" val="206286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dirty="0"/>
              <a:t>Officer Voting/Reporting and Officer Description</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Elect your officers yearly</a:t>
            </a:r>
          </a:p>
          <a:p>
            <a:r>
              <a:rPr lang="en-US" dirty="0"/>
              <a:t>Report your officer at </a:t>
            </a:r>
            <a:r>
              <a:rPr lang="en-US" dirty="0" err="1"/>
              <a:t>vtools</a:t>
            </a:r>
            <a:r>
              <a:rPr lang="en-US" dirty="0"/>
              <a:t> as soon as they are elected</a:t>
            </a:r>
          </a:p>
        </p:txBody>
      </p:sp>
      <p:graphicFrame>
        <p:nvGraphicFramePr>
          <p:cNvPr id="4" name="Object 3">
            <a:hlinkClick r:id="" action="ppaction://ole?verb=0"/>
            <a:extLst>
              <a:ext uri="{FF2B5EF4-FFF2-40B4-BE49-F238E27FC236}">
                <a16:creationId xmlns:a16="http://schemas.microsoft.com/office/drawing/2014/main" id="{C5F9EE9F-4FBD-4D39-AC8C-EF62C8C81071}"/>
              </a:ext>
            </a:extLst>
          </p:cNvPr>
          <p:cNvGraphicFramePr>
            <a:graphicFrameLocks noChangeAspect="1"/>
          </p:cNvGraphicFramePr>
          <p:nvPr>
            <p:extLst>
              <p:ext uri="{D42A27DB-BD31-4B8C-83A1-F6EECF244321}">
                <p14:modId xmlns:p14="http://schemas.microsoft.com/office/powerpoint/2010/main" val="4186636024"/>
              </p:ext>
            </p:extLst>
          </p:nvPr>
        </p:nvGraphicFramePr>
        <p:xfrm>
          <a:off x="6445906" y="4121026"/>
          <a:ext cx="1322844" cy="1129929"/>
        </p:xfrm>
        <a:graphic>
          <a:graphicData uri="http://schemas.openxmlformats.org/presentationml/2006/ole">
            <mc:AlternateContent xmlns:mc="http://schemas.openxmlformats.org/markup-compatibility/2006">
              <mc:Choice xmlns:v="urn:schemas-microsoft-com:vml" Requires="v">
                <p:oleObj spid="_x0000_s8237" name="Presentation" showAsIcon="1" r:id="rId3" imgW="914620" imgH="780808" progId="PowerPoint.Show.12">
                  <p:embed/>
                </p:oleObj>
              </mc:Choice>
              <mc:Fallback>
                <p:oleObj name="Presentation" showAsIcon="1" r:id="rId3" imgW="914620" imgH="780808" progId="PowerPoint.Show.12">
                  <p:embed/>
                  <p:pic>
                    <p:nvPicPr>
                      <p:cNvPr id="0" name=""/>
                      <p:cNvPicPr/>
                      <p:nvPr/>
                    </p:nvPicPr>
                    <p:blipFill>
                      <a:blip r:embed="rId4"/>
                      <a:stretch>
                        <a:fillRect/>
                      </a:stretch>
                    </p:blipFill>
                    <p:spPr>
                      <a:xfrm>
                        <a:off x="6445906" y="4121026"/>
                        <a:ext cx="1322844" cy="1129929"/>
                      </a:xfrm>
                      <a:prstGeom prst="rect">
                        <a:avLst/>
                      </a:prstGeom>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A62D4B77-A154-4E2A-8F7A-27C1315B8D23}"/>
              </a:ext>
            </a:extLst>
          </p:cNvPr>
          <p:cNvGraphicFramePr>
            <a:graphicFrameLocks noChangeAspect="1"/>
          </p:cNvGraphicFramePr>
          <p:nvPr>
            <p:extLst>
              <p:ext uri="{D42A27DB-BD31-4B8C-83A1-F6EECF244321}">
                <p14:modId xmlns:p14="http://schemas.microsoft.com/office/powerpoint/2010/main" val="1392172361"/>
              </p:ext>
            </p:extLst>
          </p:nvPr>
        </p:nvGraphicFramePr>
        <p:xfrm>
          <a:off x="4084685" y="4192207"/>
          <a:ext cx="1510312" cy="1290058"/>
        </p:xfrm>
        <a:graphic>
          <a:graphicData uri="http://schemas.openxmlformats.org/presentationml/2006/ole">
            <mc:AlternateContent xmlns:mc="http://schemas.openxmlformats.org/markup-compatibility/2006">
              <mc:Choice xmlns:v="urn:schemas-microsoft-com:vml" Requires="v">
                <p:oleObj spid="_x0000_s8238" name="Presentation" showAsIcon="1" r:id="rId5" imgW="914620" imgH="780808" progId="PowerPoint.Show.12">
                  <p:embed/>
                </p:oleObj>
              </mc:Choice>
              <mc:Fallback>
                <p:oleObj name="Presentation" showAsIcon="1" r:id="rId5" imgW="914620" imgH="780808" progId="PowerPoint.Show.12">
                  <p:embed/>
                  <p:pic>
                    <p:nvPicPr>
                      <p:cNvPr id="0" name=""/>
                      <p:cNvPicPr/>
                      <p:nvPr/>
                    </p:nvPicPr>
                    <p:blipFill>
                      <a:blip r:embed="rId6"/>
                      <a:stretch>
                        <a:fillRect/>
                      </a:stretch>
                    </p:blipFill>
                    <p:spPr>
                      <a:xfrm>
                        <a:off x="4084685" y="4192207"/>
                        <a:ext cx="1510312" cy="1290058"/>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D01A9888-25EA-4C94-9D10-6A8C348E6D97}"/>
              </a:ext>
            </a:extLst>
          </p:cNvPr>
          <p:cNvSpPr>
            <a:spLocks noGrp="1"/>
          </p:cNvSpPr>
          <p:nvPr>
            <p:ph type="sldNum" sz="quarter" idx="12"/>
          </p:nvPr>
        </p:nvSpPr>
        <p:spPr/>
        <p:txBody>
          <a:bodyPr/>
          <a:lstStyle/>
          <a:p>
            <a:fld id="{03BE9B14-B398-894D-92FE-10AC19D55CC7}" type="slidenum">
              <a:rPr lang="en-US" smtClean="0"/>
              <a:t>15</a:t>
            </a:fld>
            <a:endParaRPr lang="en-US"/>
          </a:p>
        </p:txBody>
      </p:sp>
    </p:spTree>
    <p:extLst>
      <p:ext uri="{BB962C8B-B14F-4D97-AF65-F5344CB8AC3E}">
        <p14:creationId xmlns:p14="http://schemas.microsoft.com/office/powerpoint/2010/main" val="289638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F7C1-803E-488A-A077-18E9BB92BCD1}"/>
              </a:ext>
            </a:extLst>
          </p:cNvPr>
          <p:cNvSpPr>
            <a:spLocks noGrp="1"/>
          </p:cNvSpPr>
          <p:nvPr>
            <p:ph type="title"/>
          </p:nvPr>
        </p:nvSpPr>
        <p:spPr/>
        <p:txBody>
          <a:bodyPr/>
          <a:lstStyle/>
          <a:p>
            <a:r>
              <a:rPr lang="en-US" dirty="0"/>
              <a:t>Event promotion and reporting</a:t>
            </a:r>
            <a:br>
              <a:rPr lang="en-US" dirty="0"/>
            </a:br>
            <a:endParaRPr lang="en-US" dirty="0"/>
          </a:p>
        </p:txBody>
      </p:sp>
      <p:sp>
        <p:nvSpPr>
          <p:cNvPr id="3" name="Content Placeholder 2">
            <a:extLst>
              <a:ext uri="{FF2B5EF4-FFF2-40B4-BE49-F238E27FC236}">
                <a16:creationId xmlns:a16="http://schemas.microsoft.com/office/drawing/2014/main" id="{66E7998E-9BCA-4893-AB3C-C81849E0A9AC}"/>
              </a:ext>
            </a:extLst>
          </p:cNvPr>
          <p:cNvSpPr>
            <a:spLocks noGrp="1"/>
          </p:cNvSpPr>
          <p:nvPr>
            <p:ph idx="1"/>
          </p:nvPr>
        </p:nvSpPr>
        <p:spPr/>
        <p:txBody>
          <a:bodyPr>
            <a:normAutofit fontScale="85000" lnSpcReduction="20000"/>
          </a:bodyPr>
          <a:lstStyle/>
          <a:p>
            <a:r>
              <a:rPr lang="en-US" dirty="0"/>
              <a:t>Use </a:t>
            </a:r>
            <a:r>
              <a:rPr lang="en-US" dirty="0" err="1"/>
              <a:t>vtools</a:t>
            </a:r>
            <a:r>
              <a:rPr lang="en-US" dirty="0"/>
              <a:t> and IEEE app to login your event.</a:t>
            </a:r>
          </a:p>
          <a:p>
            <a:pPr lvl="1"/>
            <a:r>
              <a:rPr lang="en-US" dirty="0"/>
              <a:t>IEEE app: </a:t>
            </a:r>
            <a:r>
              <a:rPr lang="en-US" dirty="0">
                <a:hlinkClick r:id="rId3"/>
              </a:rPr>
              <a:t>https://app.ieee.org/</a:t>
            </a:r>
            <a:endParaRPr lang="en-US" dirty="0"/>
          </a:p>
          <a:p>
            <a:pPr lvl="1"/>
            <a:r>
              <a:rPr lang="en-US" dirty="0"/>
              <a:t>Follow the steps in the file to create, search and manage your event.</a:t>
            </a:r>
          </a:p>
          <a:p>
            <a:endParaRPr lang="en-US" dirty="0"/>
          </a:p>
          <a:p>
            <a:endParaRPr lang="en-US" dirty="0"/>
          </a:p>
          <a:p>
            <a:r>
              <a:rPr lang="en-US" dirty="0"/>
              <a:t>Use social media that you can schedule your post and post in different social medias at the same time</a:t>
            </a:r>
          </a:p>
          <a:p>
            <a:pPr lvl="1"/>
            <a:r>
              <a:rPr lang="en-US" dirty="0">
                <a:hlinkClick r:id="rId4"/>
              </a:rPr>
              <a:t>https://buffer.com/</a:t>
            </a:r>
            <a:r>
              <a:rPr lang="en-US" dirty="0"/>
              <a:t>  (there is a free basic plan, scroll down the window on their website under pricing) </a:t>
            </a:r>
          </a:p>
          <a:p>
            <a:pPr lvl="1"/>
            <a:r>
              <a:rPr lang="en-US" dirty="0"/>
              <a:t>or check out other options: </a:t>
            </a:r>
            <a:r>
              <a:rPr lang="en-US" dirty="0">
                <a:hlinkClick r:id="rId5"/>
              </a:rPr>
              <a:t>https://influencermarketinghub.com/social-media-posting-scheduling-tools/</a:t>
            </a:r>
            <a:endParaRPr lang="en-US" dirty="0"/>
          </a:p>
        </p:txBody>
      </p:sp>
      <p:graphicFrame>
        <p:nvGraphicFramePr>
          <p:cNvPr id="4" name="Object 3">
            <a:hlinkClick r:id="" action="ppaction://ole?verb=0"/>
            <a:extLst>
              <a:ext uri="{FF2B5EF4-FFF2-40B4-BE49-F238E27FC236}">
                <a16:creationId xmlns:a16="http://schemas.microsoft.com/office/drawing/2014/main" id="{AFC2CD30-C1EA-4D03-96C6-19BA91A9E578}"/>
              </a:ext>
            </a:extLst>
          </p:cNvPr>
          <p:cNvGraphicFramePr>
            <a:graphicFrameLocks noChangeAspect="1"/>
          </p:cNvGraphicFramePr>
          <p:nvPr>
            <p:extLst>
              <p:ext uri="{D42A27DB-BD31-4B8C-83A1-F6EECF244321}">
                <p14:modId xmlns:p14="http://schemas.microsoft.com/office/powerpoint/2010/main" val="3683566292"/>
              </p:ext>
            </p:extLst>
          </p:nvPr>
        </p:nvGraphicFramePr>
        <p:xfrm>
          <a:off x="8877528" y="2836882"/>
          <a:ext cx="1257528" cy="1074139"/>
        </p:xfrm>
        <a:graphic>
          <a:graphicData uri="http://schemas.openxmlformats.org/presentationml/2006/ole">
            <mc:AlternateContent xmlns:mc="http://schemas.openxmlformats.org/markup-compatibility/2006">
              <mc:Choice xmlns:v="urn:schemas-microsoft-com:vml" Requires="v">
                <p:oleObj spid="_x0000_s10258" name="Presentation" showAsIcon="1" r:id="rId6" imgW="914620" imgH="780808" progId="PowerPoint.Show.12">
                  <p:embed/>
                </p:oleObj>
              </mc:Choice>
              <mc:Fallback>
                <p:oleObj name="Presentation" showAsIcon="1" r:id="rId6" imgW="914620" imgH="780808" progId="PowerPoint.Show.12">
                  <p:embed/>
                  <p:pic>
                    <p:nvPicPr>
                      <p:cNvPr id="0" name=""/>
                      <p:cNvPicPr/>
                      <p:nvPr/>
                    </p:nvPicPr>
                    <p:blipFill>
                      <a:blip r:embed="rId7"/>
                      <a:stretch>
                        <a:fillRect/>
                      </a:stretch>
                    </p:blipFill>
                    <p:spPr>
                      <a:xfrm>
                        <a:off x="8877528" y="2836882"/>
                        <a:ext cx="1257528" cy="1074139"/>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3635E690-B3BE-4265-99AE-563D9CA98D1A}"/>
              </a:ext>
            </a:extLst>
          </p:cNvPr>
          <p:cNvSpPr>
            <a:spLocks noGrp="1"/>
          </p:cNvSpPr>
          <p:nvPr>
            <p:ph type="sldNum" sz="quarter" idx="12"/>
          </p:nvPr>
        </p:nvSpPr>
        <p:spPr/>
        <p:txBody>
          <a:bodyPr/>
          <a:lstStyle/>
          <a:p>
            <a:fld id="{03BE9B14-B398-894D-92FE-10AC19D55CC7}" type="slidenum">
              <a:rPr lang="en-US" smtClean="0"/>
              <a:t>16</a:t>
            </a:fld>
            <a:endParaRPr lang="en-US"/>
          </a:p>
        </p:txBody>
      </p:sp>
    </p:spTree>
    <p:extLst>
      <p:ext uri="{BB962C8B-B14F-4D97-AF65-F5344CB8AC3E}">
        <p14:creationId xmlns:p14="http://schemas.microsoft.com/office/powerpoint/2010/main" val="2467518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dirty="0"/>
              <a:t>Senior Member Elevation</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Did you know that once a member is elevation to Senior Member, he/she will tend to remain in the Society.</a:t>
            </a:r>
          </a:p>
          <a:p>
            <a:r>
              <a:rPr lang="en-US" dirty="0"/>
              <a:t>Who review the applications and how to apply is provided by the Santa Clara Valley Section</a:t>
            </a:r>
          </a:p>
        </p:txBody>
      </p:sp>
      <p:graphicFrame>
        <p:nvGraphicFramePr>
          <p:cNvPr id="4" name="Object 3">
            <a:hlinkClick r:id="" action="ppaction://ole?verb=0"/>
            <a:extLst>
              <a:ext uri="{FF2B5EF4-FFF2-40B4-BE49-F238E27FC236}">
                <a16:creationId xmlns:a16="http://schemas.microsoft.com/office/drawing/2014/main" id="{15E90EA6-0062-42B8-90CB-B5DFF7F1EB00}"/>
              </a:ext>
            </a:extLst>
          </p:cNvPr>
          <p:cNvGraphicFramePr>
            <a:graphicFrameLocks noChangeAspect="1"/>
          </p:cNvGraphicFramePr>
          <p:nvPr>
            <p:extLst>
              <p:ext uri="{D42A27DB-BD31-4B8C-83A1-F6EECF244321}">
                <p14:modId xmlns:p14="http://schemas.microsoft.com/office/powerpoint/2010/main" val="2967036195"/>
              </p:ext>
            </p:extLst>
          </p:nvPr>
        </p:nvGraphicFramePr>
        <p:xfrm>
          <a:off x="3957836" y="4641194"/>
          <a:ext cx="1342074" cy="1146355"/>
        </p:xfrm>
        <a:graphic>
          <a:graphicData uri="http://schemas.openxmlformats.org/presentationml/2006/ole">
            <mc:AlternateContent xmlns:mc="http://schemas.openxmlformats.org/markup-compatibility/2006">
              <mc:Choice xmlns:v="urn:schemas-microsoft-com:vml" Requires="v">
                <p:oleObj spid="_x0000_s7194" name="Presentation" showAsIcon="1" r:id="rId3" imgW="914620" imgH="780808" progId="PowerPoint.Show.12">
                  <p:embed/>
                </p:oleObj>
              </mc:Choice>
              <mc:Fallback>
                <p:oleObj name="Presentation" showAsIcon="1" r:id="rId3" imgW="914620" imgH="780808" progId="PowerPoint.Show.12">
                  <p:embed/>
                  <p:pic>
                    <p:nvPicPr>
                      <p:cNvPr id="0" name=""/>
                      <p:cNvPicPr/>
                      <p:nvPr/>
                    </p:nvPicPr>
                    <p:blipFill>
                      <a:blip r:embed="rId4"/>
                      <a:stretch>
                        <a:fillRect/>
                      </a:stretch>
                    </p:blipFill>
                    <p:spPr>
                      <a:xfrm>
                        <a:off x="3957836" y="4641194"/>
                        <a:ext cx="1342074" cy="1146355"/>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7487170A-9CED-4971-A521-C6602644AF42}"/>
              </a:ext>
            </a:extLst>
          </p:cNvPr>
          <p:cNvSpPr>
            <a:spLocks noGrp="1"/>
          </p:cNvSpPr>
          <p:nvPr>
            <p:ph type="sldNum" sz="quarter" idx="12"/>
          </p:nvPr>
        </p:nvSpPr>
        <p:spPr/>
        <p:txBody>
          <a:bodyPr/>
          <a:lstStyle/>
          <a:p>
            <a:fld id="{03BE9B14-B398-894D-92FE-10AC19D55CC7}" type="slidenum">
              <a:rPr lang="en-US" smtClean="0"/>
              <a:t>17</a:t>
            </a:fld>
            <a:endParaRPr lang="en-US"/>
          </a:p>
        </p:txBody>
      </p:sp>
    </p:spTree>
    <p:extLst>
      <p:ext uri="{BB962C8B-B14F-4D97-AF65-F5344CB8AC3E}">
        <p14:creationId xmlns:p14="http://schemas.microsoft.com/office/powerpoint/2010/main" val="3842885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b="1" dirty="0"/>
              <a:t>What is PACE?</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normAutofit fontScale="92500" lnSpcReduction="20000"/>
          </a:bodyPr>
          <a:lstStyle/>
          <a:p>
            <a:pPr marL="0" indent="0">
              <a:buNone/>
            </a:pPr>
            <a:r>
              <a:rPr lang="en-US" altLang="ko-KR" dirty="0">
                <a:ea typeface="굴림" panose="020B0600000101010101" pitchFamily="34" charset="-127"/>
              </a:rPr>
              <a:t>IEEE EMC PACE Officer : Kimball Williams </a:t>
            </a:r>
            <a:r>
              <a:rPr lang="en-US" altLang="ko-KR" dirty="0">
                <a:ea typeface="굴림" panose="020B0600000101010101" pitchFamily="34" charset="-127"/>
                <a:hlinkClick r:id="rId3"/>
              </a:rPr>
              <a:t>k.williams@ieee.org</a:t>
            </a:r>
            <a:r>
              <a:rPr lang="en-US" altLang="ko-KR" dirty="0">
                <a:ea typeface="굴림" panose="020B0600000101010101" pitchFamily="34" charset="-127"/>
              </a:rPr>
              <a:t>.</a:t>
            </a:r>
          </a:p>
          <a:p>
            <a:pPr marL="0" indent="0">
              <a:buNone/>
            </a:pPr>
            <a:endParaRPr lang="en-US" altLang="ko-KR" dirty="0">
              <a:ea typeface="굴림" panose="020B0600000101010101" pitchFamily="34" charset="-127"/>
            </a:endParaRPr>
          </a:p>
          <a:p>
            <a:pPr marL="0" indent="0">
              <a:buNone/>
            </a:pPr>
            <a:r>
              <a:rPr lang="en-US" altLang="ko-KR" dirty="0">
                <a:ea typeface="굴림" panose="020B0600000101010101" pitchFamily="34" charset="-127"/>
              </a:rPr>
              <a:t>Professional Activities Committees for Engineers</a:t>
            </a:r>
          </a:p>
          <a:p>
            <a:endParaRPr lang="en-US" altLang="ko-KR" b="1" dirty="0">
              <a:ea typeface="굴림" panose="020B0600000101010101" pitchFamily="34" charset="-127"/>
            </a:endParaRPr>
          </a:p>
          <a:p>
            <a:r>
              <a:rPr lang="en-US" altLang="ko-KR" b="1" dirty="0">
                <a:ea typeface="굴림" panose="020B0600000101010101" pitchFamily="34" charset="-127"/>
              </a:rPr>
              <a:t>A network of IEEE volunteers and committees organized at the section and chapter levels with support from Regions and IEEE-USA. </a:t>
            </a:r>
          </a:p>
          <a:p>
            <a:endParaRPr lang="en-US" altLang="ko-KR" b="1" dirty="0">
              <a:ea typeface="굴림" panose="020B0600000101010101" pitchFamily="34" charset="-127"/>
            </a:endParaRPr>
          </a:p>
          <a:p>
            <a:r>
              <a:rPr lang="en-US" altLang="ko-KR" b="1" dirty="0">
                <a:ea typeface="굴림" panose="020B0600000101010101" pitchFamily="34" charset="-127"/>
              </a:rPr>
              <a:t>BUT, this is not just for USA members but everyone needs professional development!</a:t>
            </a:r>
          </a:p>
          <a:p>
            <a:endParaRPr lang="en-US" dirty="0"/>
          </a:p>
        </p:txBody>
      </p:sp>
      <p:graphicFrame>
        <p:nvGraphicFramePr>
          <p:cNvPr id="4" name="Object 3">
            <a:hlinkClick r:id="" action="ppaction://ole?verb=0"/>
            <a:extLst>
              <a:ext uri="{FF2B5EF4-FFF2-40B4-BE49-F238E27FC236}">
                <a16:creationId xmlns:a16="http://schemas.microsoft.com/office/drawing/2014/main" id="{9A873C85-B7E1-44F4-9EC2-30CE7C43EA48}"/>
              </a:ext>
            </a:extLst>
          </p:cNvPr>
          <p:cNvGraphicFramePr>
            <a:graphicFrameLocks noChangeAspect="1"/>
          </p:cNvGraphicFramePr>
          <p:nvPr>
            <p:extLst>
              <p:ext uri="{D42A27DB-BD31-4B8C-83A1-F6EECF244321}">
                <p14:modId xmlns:p14="http://schemas.microsoft.com/office/powerpoint/2010/main" val="3773601403"/>
              </p:ext>
            </p:extLst>
          </p:nvPr>
        </p:nvGraphicFramePr>
        <p:xfrm>
          <a:off x="9450625" y="3162822"/>
          <a:ext cx="1203687" cy="1028149"/>
        </p:xfrm>
        <a:graphic>
          <a:graphicData uri="http://schemas.openxmlformats.org/presentationml/2006/ole">
            <mc:AlternateContent xmlns:mc="http://schemas.openxmlformats.org/markup-compatibility/2006">
              <mc:Choice xmlns:v="urn:schemas-microsoft-com:vml" Requires="v">
                <p:oleObj spid="_x0000_s9236" name="Presentation" showAsIcon="1" r:id="rId4" imgW="914620" imgH="780808" progId="PowerPoint.Show.12">
                  <p:embed/>
                </p:oleObj>
              </mc:Choice>
              <mc:Fallback>
                <p:oleObj name="Presentation" showAsIcon="1" r:id="rId4" imgW="914620" imgH="780808" progId="PowerPoint.Show.12">
                  <p:embed/>
                  <p:pic>
                    <p:nvPicPr>
                      <p:cNvPr id="0" name=""/>
                      <p:cNvPicPr/>
                      <p:nvPr/>
                    </p:nvPicPr>
                    <p:blipFill>
                      <a:blip r:embed="rId5"/>
                      <a:stretch>
                        <a:fillRect/>
                      </a:stretch>
                    </p:blipFill>
                    <p:spPr>
                      <a:xfrm>
                        <a:off x="9450625" y="3162822"/>
                        <a:ext cx="1203687" cy="1028149"/>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529B87F-E334-4161-8251-1AA115792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EDF50-19CA-4A2F-AA9F-91EB65EF32EA}"/>
              </a:ext>
            </a:extLst>
          </p:cNvPr>
          <p:cNvSpPr>
            <a:spLocks noGrp="1"/>
          </p:cNvSpPr>
          <p:nvPr>
            <p:ph type="sldNum" sz="quarter" idx="12"/>
          </p:nvPr>
        </p:nvSpPr>
        <p:spPr/>
        <p:txBody>
          <a:bodyPr/>
          <a:lstStyle/>
          <a:p>
            <a:fld id="{03BE9B14-B398-894D-92FE-10AC19D55CC7}" type="slidenum">
              <a:rPr lang="en-US" smtClean="0"/>
              <a:t>18</a:t>
            </a:fld>
            <a:endParaRPr lang="en-US"/>
          </a:p>
        </p:txBody>
      </p:sp>
    </p:spTree>
    <p:extLst>
      <p:ext uri="{BB962C8B-B14F-4D97-AF65-F5344CB8AC3E}">
        <p14:creationId xmlns:p14="http://schemas.microsoft.com/office/powerpoint/2010/main" val="7381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1F3183B9-47F6-7D44-B054-A14E1BAC9B30}" type="slidenum">
              <a:rPr lang="en-US"/>
              <a:pPr>
                <a:defRPr/>
              </a:pPr>
              <a:t>19</a:t>
            </a:fld>
            <a:endParaRPr lang="en-US" dirty="0"/>
          </a:p>
        </p:txBody>
      </p:sp>
      <p:sp>
        <p:nvSpPr>
          <p:cNvPr id="11267" name="Title 3"/>
          <p:cNvSpPr>
            <a:spLocks noGrp="1"/>
          </p:cNvSpPr>
          <p:nvPr>
            <p:ph type="title"/>
          </p:nvPr>
        </p:nvSpPr>
        <p:spPr>
          <a:xfrm>
            <a:off x="1746764" y="1811196"/>
            <a:ext cx="8326438" cy="1160462"/>
          </a:xfrm>
        </p:spPr>
        <p:txBody>
          <a:bodyPr>
            <a:normAutofit fontScale="90000"/>
          </a:bodyPr>
          <a:lstStyle/>
          <a:p>
            <a:r>
              <a:rPr lang="en-GB" altLang="en-US" dirty="0"/>
              <a:t>PACE Objectives</a:t>
            </a:r>
            <a:br>
              <a:rPr lang="en-GB" altLang="en-US" dirty="0"/>
            </a:br>
            <a:r>
              <a:rPr lang="en-GB" altLang="en-US" b="1" dirty="0"/>
              <a:t> </a:t>
            </a:r>
            <a:r>
              <a:rPr lang="en-GB" altLang="en-US" sz="2000" b="1" dirty="0"/>
              <a:t>(</a:t>
            </a:r>
            <a:r>
              <a:rPr lang="en-US" altLang="en-US" sz="2000" b="1" dirty="0"/>
              <a:t>Professional Activities Committees for Engineers)</a:t>
            </a:r>
            <a:br>
              <a:rPr lang="en-US" altLang="en-US" dirty="0"/>
            </a:br>
            <a:endParaRPr lang="en-US" dirty="0">
              <a:latin typeface="Verdana" charset="0"/>
            </a:endParaRPr>
          </a:p>
        </p:txBody>
      </p:sp>
      <p:sp>
        <p:nvSpPr>
          <p:cNvPr id="11268" name="Content Placeholder 4"/>
          <p:cNvSpPr>
            <a:spLocks noGrp="1"/>
          </p:cNvSpPr>
          <p:nvPr>
            <p:ph sz="quarter" idx="14"/>
          </p:nvPr>
        </p:nvSpPr>
        <p:spPr>
          <a:xfrm>
            <a:off x="1845321" y="3381956"/>
            <a:ext cx="8326438" cy="4389437"/>
          </a:xfrm>
        </p:spPr>
        <p:txBody>
          <a:bodyPr/>
          <a:lstStyle/>
          <a:p>
            <a:pPr>
              <a:lnSpc>
                <a:spcPct val="90000"/>
              </a:lnSpc>
            </a:pPr>
            <a:r>
              <a:rPr lang="en-US" altLang="en-US" sz="2000" b="1" dirty="0"/>
              <a:t>PACE promotes:</a:t>
            </a:r>
          </a:p>
          <a:p>
            <a:pPr lvl="1">
              <a:lnSpc>
                <a:spcPct val="90000"/>
              </a:lnSpc>
            </a:pPr>
            <a:r>
              <a:rPr lang="en-US" altLang="en-US" b="1" dirty="0"/>
              <a:t>The professional interests of the U.S. members </a:t>
            </a:r>
          </a:p>
          <a:p>
            <a:pPr lvl="1">
              <a:lnSpc>
                <a:spcPct val="90000"/>
              </a:lnSpc>
            </a:pPr>
            <a:endParaRPr lang="en-US" altLang="en-US" b="1" dirty="0"/>
          </a:p>
          <a:p>
            <a:pPr lvl="1">
              <a:lnSpc>
                <a:spcPct val="90000"/>
              </a:lnSpc>
            </a:pPr>
            <a:r>
              <a:rPr lang="en-US" altLang="en-US" b="1" dirty="0"/>
              <a:t>The professional activities of Sections, Chapters, and Student Branches</a:t>
            </a:r>
          </a:p>
          <a:p>
            <a:pPr lvl="1">
              <a:lnSpc>
                <a:spcPct val="90000"/>
              </a:lnSpc>
            </a:pPr>
            <a:endParaRPr lang="en-US" altLang="en-US" b="1" dirty="0"/>
          </a:p>
          <a:p>
            <a:pPr lvl="1">
              <a:lnSpc>
                <a:spcPct val="90000"/>
              </a:lnSpc>
            </a:pPr>
            <a:r>
              <a:rPr lang="en-US" altLang="en-US" b="1" dirty="0"/>
              <a:t>A mechanism for communication of members' views on their professional needs</a:t>
            </a:r>
            <a:endParaRPr lang="en-US" b="1" dirty="0">
              <a:latin typeface="Verdana" charset="0"/>
            </a:endParaRPr>
          </a:p>
        </p:txBody>
      </p:sp>
    </p:spTree>
    <p:extLst>
      <p:ext uri="{BB962C8B-B14F-4D97-AF65-F5344CB8AC3E}">
        <p14:creationId xmlns:p14="http://schemas.microsoft.com/office/powerpoint/2010/main" val="294609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IEEE EMC Chapter Chair Training</a:t>
            </a:r>
          </a:p>
        </p:txBody>
      </p:sp>
      <p:sp>
        <p:nvSpPr>
          <p:cNvPr id="3" name="Subtitle 2"/>
          <p:cNvSpPr>
            <a:spLocks noGrp="1"/>
          </p:cNvSpPr>
          <p:nvPr>
            <p:ph type="subTitle" idx="1"/>
          </p:nvPr>
        </p:nvSpPr>
        <p:spPr/>
        <p:txBody>
          <a:bodyPr/>
          <a:lstStyle/>
          <a:p>
            <a:r>
              <a:rPr lang="en-US" dirty="0"/>
              <a:t>Caroline Chan</a:t>
            </a:r>
          </a:p>
          <a:p>
            <a:r>
              <a:rPr lang="en-US" dirty="0"/>
              <a:t>Chapter Coordinator</a:t>
            </a:r>
          </a:p>
          <a:p>
            <a:r>
              <a:rPr lang="en-US" dirty="0"/>
              <a:t>Caroline.chan.us@ieee.org</a:t>
            </a:r>
          </a:p>
        </p:txBody>
      </p:sp>
      <p:sp>
        <p:nvSpPr>
          <p:cNvPr id="5" name="Slide Number Placeholder 4">
            <a:extLst>
              <a:ext uri="{FF2B5EF4-FFF2-40B4-BE49-F238E27FC236}">
                <a16:creationId xmlns:a16="http://schemas.microsoft.com/office/drawing/2014/main" id="{AD0DCFF6-B696-4C0E-9C29-14CFB7951337}"/>
              </a:ext>
            </a:extLst>
          </p:cNvPr>
          <p:cNvSpPr>
            <a:spLocks noGrp="1"/>
          </p:cNvSpPr>
          <p:nvPr>
            <p:ph type="sldNum" sz="quarter" idx="12"/>
          </p:nvPr>
        </p:nvSpPr>
        <p:spPr/>
        <p:txBody>
          <a:bodyPr/>
          <a:lstStyle/>
          <a:p>
            <a:fld id="{03BE9B14-B398-894D-92FE-10AC19D55CC7}" type="slidenum">
              <a:rPr lang="en-US" smtClean="0"/>
              <a:t>2</a:t>
            </a:fld>
            <a:endParaRPr lang="en-US"/>
          </a:p>
        </p:txBody>
      </p:sp>
    </p:spTree>
    <p:extLst>
      <p:ext uri="{BB962C8B-B14F-4D97-AF65-F5344CB8AC3E}">
        <p14:creationId xmlns:p14="http://schemas.microsoft.com/office/powerpoint/2010/main" val="2559501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PACE Topics</a:t>
            </a:r>
          </a:p>
        </p:txBody>
      </p:sp>
      <p:sp>
        <p:nvSpPr>
          <p:cNvPr id="3" name="Content Placeholder 2"/>
          <p:cNvSpPr>
            <a:spLocks noGrp="1"/>
          </p:cNvSpPr>
          <p:nvPr>
            <p:ph sz="quarter" idx="14"/>
          </p:nvPr>
        </p:nvSpPr>
        <p:spPr>
          <a:xfrm>
            <a:off x="679321" y="2282565"/>
            <a:ext cx="11101917" cy="4389120"/>
          </a:xfrm>
        </p:spPr>
        <p:txBody>
          <a:bodyPr/>
          <a:lstStyle/>
          <a:p>
            <a:pPr lvl="0"/>
            <a:r>
              <a:rPr lang="en-US" b="1" dirty="0"/>
              <a:t>Government Activities</a:t>
            </a:r>
          </a:p>
          <a:p>
            <a:pPr lvl="0"/>
            <a:r>
              <a:rPr lang="en-US" b="1" dirty="0"/>
              <a:t>Career and Employment Enhancement Activities</a:t>
            </a:r>
          </a:p>
          <a:p>
            <a:pPr lvl="0"/>
            <a:r>
              <a:rPr lang="en-US" b="1" dirty="0"/>
              <a:t>Pre-university (K-12 STEM) Activities</a:t>
            </a:r>
          </a:p>
          <a:p>
            <a:pPr lvl="0"/>
            <a:r>
              <a:rPr lang="en-US" b="1" dirty="0"/>
              <a:t>Student Professional Awareness Activities</a:t>
            </a:r>
          </a:p>
          <a:p>
            <a:pPr lvl="0"/>
            <a:r>
              <a:rPr lang="en-US" b="1" dirty="0"/>
              <a:t>Technical Policy Activities</a:t>
            </a:r>
          </a:p>
          <a:p>
            <a:pPr marL="0" indent="0">
              <a:buNone/>
            </a:pPr>
            <a:endParaRPr lang="en-US" dirty="0"/>
          </a:p>
        </p:txBody>
      </p:sp>
      <p:sp>
        <p:nvSpPr>
          <p:cNvPr id="4" name="Slide Number Placeholder 3"/>
          <p:cNvSpPr>
            <a:spLocks noGrp="1"/>
          </p:cNvSpPr>
          <p:nvPr>
            <p:ph type="sldNum" sz="quarter" idx="15"/>
          </p:nvPr>
        </p:nvSpPr>
        <p:spPr/>
        <p:txBody>
          <a:bodyPr/>
          <a:lstStyle/>
          <a:p>
            <a:pPr>
              <a:defRPr/>
            </a:pPr>
            <a:fld id="{742CE1F0-28BF-A844-9B91-A150FCA372DE}" type="slidenum">
              <a:rPr lang="en-US" smtClean="0"/>
              <a:pPr>
                <a:defRPr/>
              </a:pPr>
              <a:t>20</a:t>
            </a:fld>
            <a:endParaRPr lang="en-US" dirty="0"/>
          </a:p>
        </p:txBody>
      </p:sp>
    </p:spTree>
    <p:extLst>
      <p:ext uri="{BB962C8B-B14F-4D97-AF65-F5344CB8AC3E}">
        <p14:creationId xmlns:p14="http://schemas.microsoft.com/office/powerpoint/2010/main" val="675254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9DE-9838-456F-9723-F288A159F169}"/>
              </a:ext>
            </a:extLst>
          </p:cNvPr>
          <p:cNvSpPr>
            <a:spLocks noGrp="1"/>
          </p:cNvSpPr>
          <p:nvPr>
            <p:ph type="title"/>
          </p:nvPr>
        </p:nvSpPr>
        <p:spPr/>
        <p:txBody>
          <a:bodyPr/>
          <a:lstStyle/>
          <a:p>
            <a:r>
              <a:rPr lang="en-US" b="1" dirty="0"/>
              <a:t>Other IEEE Benefits</a:t>
            </a:r>
          </a:p>
        </p:txBody>
      </p:sp>
      <p:sp>
        <p:nvSpPr>
          <p:cNvPr id="3" name="Content Placeholder 2">
            <a:extLst>
              <a:ext uri="{FF2B5EF4-FFF2-40B4-BE49-F238E27FC236}">
                <a16:creationId xmlns:a16="http://schemas.microsoft.com/office/drawing/2014/main" id="{3C9B608D-D7DC-40BA-BF47-701549D8BFD9}"/>
              </a:ext>
            </a:extLst>
          </p:cNvPr>
          <p:cNvSpPr>
            <a:spLocks noGrp="1"/>
          </p:cNvSpPr>
          <p:nvPr>
            <p:ph idx="1"/>
          </p:nvPr>
        </p:nvSpPr>
        <p:spPr/>
        <p:txBody>
          <a:bodyPr/>
          <a:lstStyle/>
          <a:p>
            <a:r>
              <a:rPr lang="en-US" dirty="0"/>
              <a:t>Many benefits but here are some examples.</a:t>
            </a:r>
          </a:p>
        </p:txBody>
      </p:sp>
      <p:sp>
        <p:nvSpPr>
          <p:cNvPr id="5" name="Slide Number Placeholder 4">
            <a:extLst>
              <a:ext uri="{FF2B5EF4-FFF2-40B4-BE49-F238E27FC236}">
                <a16:creationId xmlns:a16="http://schemas.microsoft.com/office/drawing/2014/main" id="{DAF70480-4FBE-42C1-BF2E-2D604ABEE4D2}"/>
              </a:ext>
            </a:extLst>
          </p:cNvPr>
          <p:cNvSpPr>
            <a:spLocks noGrp="1"/>
          </p:cNvSpPr>
          <p:nvPr>
            <p:ph type="sldNum" sz="quarter" idx="12"/>
          </p:nvPr>
        </p:nvSpPr>
        <p:spPr/>
        <p:txBody>
          <a:bodyPr/>
          <a:lstStyle/>
          <a:p>
            <a:fld id="{03BE9B14-B398-894D-92FE-10AC19D55CC7}" type="slidenum">
              <a:rPr lang="en-US" smtClean="0"/>
              <a:t>21</a:t>
            </a:fld>
            <a:endParaRPr lang="en-US"/>
          </a:p>
        </p:txBody>
      </p:sp>
    </p:spTree>
    <p:extLst>
      <p:ext uri="{BB962C8B-B14F-4D97-AF65-F5344CB8AC3E}">
        <p14:creationId xmlns:p14="http://schemas.microsoft.com/office/powerpoint/2010/main" val="2183216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EC32-D8A6-47E1-BEDD-2D4569A39BEC}"/>
              </a:ext>
            </a:extLst>
          </p:cNvPr>
          <p:cNvSpPr>
            <a:spLocks noGrp="1"/>
          </p:cNvSpPr>
          <p:nvPr>
            <p:ph type="title"/>
          </p:nvPr>
        </p:nvSpPr>
        <p:spPr>
          <a:xfrm>
            <a:off x="980808" y="1941298"/>
            <a:ext cx="10515600" cy="1325563"/>
          </a:xfrm>
        </p:spPr>
        <p:txBody>
          <a:bodyPr/>
          <a:lstStyle/>
          <a:p>
            <a:r>
              <a:rPr lang="en-US" sz="2400" b="1" dirty="0"/>
              <a:t>Manage Your Research Data</a:t>
            </a:r>
            <a:br>
              <a:rPr lang="en-US" dirty="0"/>
            </a:br>
            <a:endParaRPr lang="en-US" dirty="0"/>
          </a:p>
        </p:txBody>
      </p:sp>
      <p:sp>
        <p:nvSpPr>
          <p:cNvPr id="3" name="Content Placeholder 2">
            <a:extLst>
              <a:ext uri="{FF2B5EF4-FFF2-40B4-BE49-F238E27FC236}">
                <a16:creationId xmlns:a16="http://schemas.microsoft.com/office/drawing/2014/main" id="{F52871AD-BB4E-4EF5-B993-63E25097B953}"/>
              </a:ext>
            </a:extLst>
          </p:cNvPr>
          <p:cNvSpPr>
            <a:spLocks noGrp="1"/>
          </p:cNvSpPr>
          <p:nvPr>
            <p:ph idx="1"/>
          </p:nvPr>
        </p:nvSpPr>
        <p:spPr/>
        <p:txBody>
          <a:bodyPr>
            <a:normAutofit fontScale="62500" lnSpcReduction="20000"/>
          </a:bodyPr>
          <a:lstStyle/>
          <a:p>
            <a:r>
              <a:rPr lang="en-US" dirty="0"/>
              <a:t>IEEE is proud to introduce you to </a:t>
            </a:r>
            <a:r>
              <a:rPr lang="en-US" b="1" dirty="0"/>
              <a:t>IEEE </a:t>
            </a:r>
            <a:r>
              <a:rPr lang="en-US" b="1" dirty="0" err="1"/>
              <a:t>DataPort</a:t>
            </a:r>
            <a:r>
              <a:rPr lang="en-US" b="1" dirty="0"/>
              <a:t>™</a:t>
            </a:r>
            <a:r>
              <a:rPr lang="en-US" dirty="0"/>
              <a:t>, a valuable, easily accessible data platform that can significantly enhance your research efforts. Upload and store standard or open-access datasets for free with the option to link your paper submission. </a:t>
            </a:r>
            <a:br>
              <a:rPr lang="en-US" dirty="0"/>
            </a:br>
            <a:br>
              <a:rPr lang="en-US" dirty="0"/>
            </a:br>
            <a:r>
              <a:rPr lang="en-US" dirty="0"/>
              <a:t>Further benefits include:</a:t>
            </a:r>
          </a:p>
          <a:p>
            <a:r>
              <a:rPr lang="en-US" dirty="0"/>
              <a:t>2TB of storage for datasets, scripts, visualizations, related documentation</a:t>
            </a:r>
          </a:p>
          <a:p>
            <a:r>
              <a:rPr lang="en-US" dirty="0"/>
              <a:t>Provides Digital Object Identifier (DOI)</a:t>
            </a:r>
          </a:p>
          <a:p>
            <a:r>
              <a:rPr lang="en-US" dirty="0"/>
              <a:t>Can support and facilitate Data Challenges</a:t>
            </a:r>
          </a:p>
          <a:p>
            <a:r>
              <a:rPr lang="en-US" dirty="0"/>
              <a:t>And more</a:t>
            </a:r>
          </a:p>
          <a:p>
            <a:r>
              <a:rPr lang="en-US" dirty="0"/>
              <a:t>As a valued IEEE member, you are currently entitled to a FREE automatic subscription to IEEE </a:t>
            </a:r>
            <a:r>
              <a:rPr lang="en-US" dirty="0" err="1"/>
              <a:t>DataPort</a:t>
            </a:r>
            <a:r>
              <a:rPr lang="en-US" dirty="0"/>
              <a:t>, which provides access to all IEEE </a:t>
            </a:r>
            <a:r>
              <a:rPr lang="en-US" dirty="0" err="1"/>
              <a:t>DataPort</a:t>
            </a:r>
            <a:r>
              <a:rPr lang="en-US" dirty="0"/>
              <a:t> datasets. Log in using your IEEE Account and start realizing the benefits of IEEE </a:t>
            </a:r>
            <a:r>
              <a:rPr lang="en-US" dirty="0" err="1"/>
              <a:t>DataPort</a:t>
            </a:r>
            <a:r>
              <a:rPr lang="en-US" dirty="0"/>
              <a:t>. </a:t>
            </a:r>
            <a:br>
              <a:rPr lang="en-US" dirty="0"/>
            </a:br>
            <a:br>
              <a:rPr lang="en-US" dirty="0"/>
            </a:br>
            <a:r>
              <a:rPr lang="en-US" b="1" dirty="0">
                <a:hlinkClick r:id="rId2"/>
              </a:rPr>
              <a:t>&gt; Try IEEE </a:t>
            </a:r>
            <a:r>
              <a:rPr lang="en-US" b="1" dirty="0" err="1">
                <a:hlinkClick r:id="rId2"/>
              </a:rPr>
              <a:t>DataPort</a:t>
            </a:r>
            <a:endParaRPr lang="en-US" dirty="0"/>
          </a:p>
          <a:p>
            <a:endParaRPr lang="en-US" dirty="0"/>
          </a:p>
        </p:txBody>
      </p:sp>
      <p:sp>
        <p:nvSpPr>
          <p:cNvPr id="5" name="Slide Number Placeholder 4">
            <a:extLst>
              <a:ext uri="{FF2B5EF4-FFF2-40B4-BE49-F238E27FC236}">
                <a16:creationId xmlns:a16="http://schemas.microsoft.com/office/drawing/2014/main" id="{C520B7C9-8314-401C-B5FF-4539BEB4EC6C}"/>
              </a:ext>
            </a:extLst>
          </p:cNvPr>
          <p:cNvSpPr>
            <a:spLocks noGrp="1"/>
          </p:cNvSpPr>
          <p:nvPr>
            <p:ph type="sldNum" sz="quarter" idx="12"/>
          </p:nvPr>
        </p:nvSpPr>
        <p:spPr/>
        <p:txBody>
          <a:bodyPr/>
          <a:lstStyle/>
          <a:p>
            <a:fld id="{03BE9B14-B398-894D-92FE-10AC19D55CC7}" type="slidenum">
              <a:rPr lang="en-US" smtClean="0"/>
              <a:t>22</a:t>
            </a:fld>
            <a:endParaRPr lang="en-US" dirty="0"/>
          </a:p>
        </p:txBody>
      </p:sp>
      <p:sp>
        <p:nvSpPr>
          <p:cNvPr id="6" name="Title 1">
            <a:extLst>
              <a:ext uri="{FF2B5EF4-FFF2-40B4-BE49-F238E27FC236}">
                <a16:creationId xmlns:a16="http://schemas.microsoft.com/office/drawing/2014/main" id="{4011344C-C4DD-4FAD-AE5A-41D82662F6C2}"/>
              </a:ext>
            </a:extLst>
          </p:cNvPr>
          <p:cNvSpPr txBox="1">
            <a:spLocks/>
          </p:cNvSpPr>
          <p:nvPr/>
        </p:nvSpPr>
        <p:spPr>
          <a:xfrm>
            <a:off x="893201" y="1278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Other IEEE Membership Benefits</a:t>
            </a:r>
            <a:br>
              <a:rPr lang="en-US" dirty="0"/>
            </a:br>
            <a:endParaRPr lang="en-US" dirty="0"/>
          </a:p>
        </p:txBody>
      </p:sp>
    </p:spTree>
    <p:extLst>
      <p:ext uri="{BB962C8B-B14F-4D97-AF65-F5344CB8AC3E}">
        <p14:creationId xmlns:p14="http://schemas.microsoft.com/office/powerpoint/2010/main" val="3881055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EDF7-FB70-4914-B303-6AA43E146E33}"/>
              </a:ext>
            </a:extLst>
          </p:cNvPr>
          <p:cNvSpPr>
            <a:spLocks noGrp="1"/>
          </p:cNvSpPr>
          <p:nvPr>
            <p:ph type="title"/>
          </p:nvPr>
        </p:nvSpPr>
        <p:spPr/>
        <p:txBody>
          <a:bodyPr/>
          <a:lstStyle/>
          <a:p>
            <a:r>
              <a:rPr lang="en-US" dirty="0"/>
              <a:t>IEEE.ORG Email address (under </a:t>
            </a:r>
            <a:r>
              <a:rPr lang="en-US" dirty="0" err="1"/>
              <a:t>gmail</a:t>
            </a:r>
            <a:r>
              <a:rPr lang="en-US" dirty="0"/>
              <a:t>)</a:t>
            </a:r>
          </a:p>
        </p:txBody>
      </p:sp>
      <p:sp>
        <p:nvSpPr>
          <p:cNvPr id="3" name="Content Placeholder 2">
            <a:extLst>
              <a:ext uri="{FF2B5EF4-FFF2-40B4-BE49-F238E27FC236}">
                <a16:creationId xmlns:a16="http://schemas.microsoft.com/office/drawing/2014/main" id="{9B309500-F4AF-4227-B9CC-70B7F2B0C3B4}"/>
              </a:ext>
            </a:extLst>
          </p:cNvPr>
          <p:cNvSpPr>
            <a:spLocks noGrp="1"/>
          </p:cNvSpPr>
          <p:nvPr>
            <p:ph idx="1"/>
          </p:nvPr>
        </p:nvSpPr>
        <p:spPr/>
        <p:txBody>
          <a:bodyPr/>
          <a:lstStyle/>
          <a:p>
            <a:r>
              <a:rPr lang="en-US" dirty="0"/>
              <a:t>Did you know that you can set up your own </a:t>
            </a:r>
            <a:r>
              <a:rPr lang="en-US" b="1" dirty="0"/>
              <a:t>@</a:t>
            </a:r>
            <a:r>
              <a:rPr lang="en-US" b="1" dirty="0">
                <a:hlinkClick r:id="rId2"/>
              </a:rPr>
              <a:t>ieee.org</a:t>
            </a:r>
            <a:r>
              <a:rPr lang="en-US" b="1" dirty="0"/>
              <a:t> email address</a:t>
            </a:r>
            <a:r>
              <a:rPr lang="en-US" dirty="0"/>
              <a:t>? After you create and claim your alias, activate your IEEE-branded Gmail account or set up mail forwarding services. In addition, you will have access to </a:t>
            </a:r>
            <a:r>
              <a:rPr lang="en-US" dirty="0" err="1"/>
              <a:t>GoogleDrive</a:t>
            </a:r>
            <a:r>
              <a:rPr lang="en-US" dirty="0"/>
              <a:t>, advertisement-free Gmail, 30 gigabytes of shared storage, and a 99.9% up-time guaranteed by Google. </a:t>
            </a:r>
            <a:br>
              <a:rPr lang="en-US" dirty="0"/>
            </a:br>
            <a:br>
              <a:rPr lang="en-US" dirty="0"/>
            </a:br>
            <a:r>
              <a:rPr lang="en-US" b="1" dirty="0">
                <a:hlinkClick r:id="rId3"/>
              </a:rPr>
              <a:t>&gt; Claim your alias</a:t>
            </a:r>
            <a:endParaRPr lang="en-US" dirty="0"/>
          </a:p>
        </p:txBody>
      </p:sp>
      <p:sp>
        <p:nvSpPr>
          <p:cNvPr id="5" name="Slide Number Placeholder 4">
            <a:extLst>
              <a:ext uri="{FF2B5EF4-FFF2-40B4-BE49-F238E27FC236}">
                <a16:creationId xmlns:a16="http://schemas.microsoft.com/office/drawing/2014/main" id="{1E0C170F-2A46-4B15-BA7D-757656FC4E5E}"/>
              </a:ext>
            </a:extLst>
          </p:cNvPr>
          <p:cNvSpPr>
            <a:spLocks noGrp="1"/>
          </p:cNvSpPr>
          <p:nvPr>
            <p:ph type="sldNum" sz="quarter" idx="12"/>
          </p:nvPr>
        </p:nvSpPr>
        <p:spPr/>
        <p:txBody>
          <a:bodyPr/>
          <a:lstStyle/>
          <a:p>
            <a:fld id="{03BE9B14-B398-894D-92FE-10AC19D55CC7}" type="slidenum">
              <a:rPr lang="en-US" smtClean="0"/>
              <a:t>23</a:t>
            </a:fld>
            <a:endParaRPr lang="en-US"/>
          </a:p>
        </p:txBody>
      </p:sp>
    </p:spTree>
    <p:extLst>
      <p:ext uri="{BB962C8B-B14F-4D97-AF65-F5344CB8AC3E}">
        <p14:creationId xmlns:p14="http://schemas.microsoft.com/office/powerpoint/2010/main" val="3801588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C457-479F-4798-96D5-2C5A48BA81C5}"/>
              </a:ext>
            </a:extLst>
          </p:cNvPr>
          <p:cNvSpPr>
            <a:spLocks noGrp="1"/>
          </p:cNvSpPr>
          <p:nvPr>
            <p:ph type="title"/>
          </p:nvPr>
        </p:nvSpPr>
        <p:spPr/>
        <p:txBody>
          <a:bodyPr/>
          <a:lstStyle/>
          <a:p>
            <a:r>
              <a:rPr lang="en-US" dirty="0"/>
              <a:t>Monthly Audio Book</a:t>
            </a:r>
          </a:p>
        </p:txBody>
      </p:sp>
      <p:graphicFrame>
        <p:nvGraphicFramePr>
          <p:cNvPr id="4" name="Content Placeholder 3">
            <a:extLst>
              <a:ext uri="{FF2B5EF4-FFF2-40B4-BE49-F238E27FC236}">
                <a16:creationId xmlns:a16="http://schemas.microsoft.com/office/drawing/2014/main" id="{3C5E54DC-26D3-44F8-AD8B-826D802C6C0F}"/>
              </a:ext>
            </a:extLst>
          </p:cNvPr>
          <p:cNvGraphicFramePr>
            <a:graphicFrameLocks noGrp="1"/>
          </p:cNvGraphicFramePr>
          <p:nvPr>
            <p:ph idx="1"/>
            <p:extLst>
              <p:ext uri="{D42A27DB-BD31-4B8C-83A1-F6EECF244321}">
                <p14:modId xmlns:p14="http://schemas.microsoft.com/office/powerpoint/2010/main" val="392645764"/>
              </p:ext>
            </p:extLst>
          </p:nvPr>
        </p:nvGraphicFramePr>
        <p:xfrm>
          <a:off x="1186249" y="2763202"/>
          <a:ext cx="9036907" cy="3773094"/>
        </p:xfrm>
        <a:graphic>
          <a:graphicData uri="http://schemas.openxmlformats.org/drawingml/2006/table">
            <a:tbl>
              <a:tblPr/>
              <a:tblGrid>
                <a:gridCol w="9036907">
                  <a:extLst>
                    <a:ext uri="{9D8B030D-6E8A-4147-A177-3AD203B41FA5}">
                      <a16:colId xmlns:a16="http://schemas.microsoft.com/office/drawing/2014/main" val="1540478354"/>
                    </a:ext>
                  </a:extLst>
                </a:gridCol>
              </a:tblGrid>
              <a:tr h="177541">
                <a:tc>
                  <a:txBody>
                    <a:bodyPr/>
                    <a:lstStyle/>
                    <a:p>
                      <a:pPr algn="ctr"/>
                      <a:r>
                        <a:rPr lang="en-US" sz="2000">
                          <a:effectLst/>
                          <a:latin typeface="Roboto"/>
                        </a:rPr>
                        <a:t> </a:t>
                      </a:r>
                    </a:p>
                  </a:txBody>
                  <a:tcPr marL="0" marR="0" marT="0" marB="0" anchor="ctr">
                    <a:lnL>
                      <a:noFill/>
                    </a:lnL>
                    <a:lnR>
                      <a:noFill/>
                    </a:lnR>
                    <a:lnT>
                      <a:noFill/>
                    </a:lnT>
                    <a:lnB>
                      <a:noFill/>
                    </a:lnB>
                  </a:tcPr>
                </a:tc>
                <a:extLst>
                  <a:ext uri="{0D108BD9-81ED-4DB2-BD59-A6C34878D82A}">
                    <a16:rowId xmlns:a16="http://schemas.microsoft.com/office/drawing/2014/main" val="2409506507"/>
                  </a:ext>
                </a:extLst>
              </a:tr>
              <a:tr h="3468294">
                <a:tc>
                  <a:txBody>
                    <a:bodyPr/>
                    <a:lstStyle/>
                    <a:p>
                      <a:pPr algn="l" fontAlgn="t"/>
                      <a:r>
                        <a:rPr lang="en-US" sz="2000" b="1" dirty="0">
                          <a:solidFill>
                            <a:srgbClr val="000000"/>
                          </a:solidFill>
                          <a:effectLst/>
                          <a:latin typeface="arial" panose="020B0604020202020204" pitchFamily="34" charset="0"/>
                        </a:rPr>
                        <a:t>Free Audio Book</a:t>
                      </a:r>
                      <a:endParaRPr lang="en-US" sz="2000" b="0" dirty="0">
                        <a:solidFill>
                          <a:srgbClr val="000000"/>
                        </a:solidFill>
                        <a:effectLst/>
                        <a:latin typeface="arial" panose="020B0604020202020204" pitchFamily="34" charset="0"/>
                      </a:endParaRPr>
                    </a:p>
                    <a:p>
                      <a:pPr algn="l" fontAlgn="t"/>
                      <a:r>
                        <a:rPr lang="en-US" sz="2000" b="1" dirty="0">
                          <a:solidFill>
                            <a:srgbClr val="000000"/>
                          </a:solidFill>
                          <a:effectLst/>
                          <a:latin typeface="georgia" panose="02040502050405020303" pitchFamily="18" charset="0"/>
                        </a:rPr>
                        <a:t>Rewarding Your Employees in Tight Economic Times - </a:t>
                      </a:r>
                      <a:br>
                        <a:rPr lang="en-US" sz="2000" b="1" dirty="0">
                          <a:solidFill>
                            <a:srgbClr val="000000"/>
                          </a:solidFill>
                          <a:effectLst/>
                          <a:latin typeface="georgia" panose="02040502050405020303" pitchFamily="18" charset="0"/>
                        </a:rPr>
                      </a:br>
                      <a:r>
                        <a:rPr lang="en-US" sz="2000" b="1" dirty="0">
                          <a:solidFill>
                            <a:srgbClr val="000000"/>
                          </a:solidFill>
                          <a:effectLst/>
                          <a:latin typeface="georgia" panose="02040502050405020303" pitchFamily="18" charset="0"/>
                        </a:rPr>
                        <a:t>Vol. 2: Some Additional Techniques</a:t>
                      </a:r>
                      <a:endParaRPr lang="en-US" sz="2000" b="0" dirty="0">
                        <a:solidFill>
                          <a:srgbClr val="000000"/>
                        </a:solidFill>
                        <a:effectLst/>
                        <a:latin typeface="arial" panose="020B0604020202020204" pitchFamily="34" charset="0"/>
                      </a:endParaRPr>
                    </a:p>
                    <a:p>
                      <a:pPr algn="l" fontAlgn="t"/>
                      <a:r>
                        <a:rPr lang="en-US" sz="2000" b="0" dirty="0">
                          <a:solidFill>
                            <a:srgbClr val="000000"/>
                          </a:solidFill>
                          <a:effectLst/>
                          <a:latin typeface="georgia" panose="02040502050405020303" pitchFamily="18" charset="0"/>
                        </a:rPr>
                        <a:t>July’s free audio book for members exams the age-old dilemma every manager faces; how to reward key employees on a tight budget. In this second volume, </a:t>
                      </a:r>
                      <a:r>
                        <a:rPr lang="en-US" sz="2000" b="1" dirty="0">
                          <a:solidFill>
                            <a:srgbClr val="000000"/>
                          </a:solidFill>
                          <a:effectLst/>
                          <a:latin typeface="georgia" panose="02040502050405020303" pitchFamily="18" charset="0"/>
                        </a:rPr>
                        <a:t>Rewarding Your Employees in Tight Salary Times—Volume 2: Some Additional Techniques</a:t>
                      </a:r>
                      <a:r>
                        <a:rPr lang="en-US" sz="2000" b="0" dirty="0">
                          <a:solidFill>
                            <a:srgbClr val="000000"/>
                          </a:solidFill>
                          <a:effectLst/>
                          <a:latin typeface="georgia" panose="02040502050405020303" pitchFamily="18" charset="0"/>
                        </a:rPr>
                        <a:t>, author Harry T. Roman offers strategies, tips and techniques for rewarding key people.</a:t>
                      </a:r>
                      <a:br>
                        <a:rPr lang="en-US" sz="2000" b="0" dirty="0">
                          <a:solidFill>
                            <a:srgbClr val="000000"/>
                          </a:solidFill>
                          <a:effectLst/>
                          <a:latin typeface="arial" panose="020B0604020202020204" pitchFamily="34" charset="0"/>
                        </a:rPr>
                      </a:br>
                      <a:endParaRPr lang="en-US" sz="2000" b="0" dirty="0">
                        <a:solidFill>
                          <a:srgbClr val="000000"/>
                        </a:solidFill>
                        <a:effectLst/>
                        <a:latin typeface="arial" panose="020B0604020202020204" pitchFamily="34" charset="0"/>
                      </a:endParaRPr>
                    </a:p>
                    <a:p>
                      <a:pPr algn="l" fontAlgn="t"/>
                      <a:r>
                        <a:rPr lang="en-US" sz="2000" b="1" u="none" strike="noStrike" dirty="0">
                          <a:solidFill>
                            <a:srgbClr val="009FDA"/>
                          </a:solidFill>
                          <a:effectLst/>
                          <a:latin typeface="georgia" panose="02040502050405020303" pitchFamily="18" charset="0"/>
                          <a:hlinkClick r:id="rId2"/>
                        </a:rPr>
                        <a:t>&gt; Download the Free Audio Book</a:t>
                      </a:r>
                      <a:endParaRPr lang="en-US" sz="2000" b="0" dirty="0">
                        <a:solidFill>
                          <a:srgbClr val="000000"/>
                        </a:solidFill>
                        <a:effectLst/>
                        <a:latin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3573819127"/>
                  </a:ext>
                </a:extLst>
              </a:tr>
            </a:tbl>
          </a:graphicData>
        </a:graphic>
      </p:graphicFrame>
      <p:sp>
        <p:nvSpPr>
          <p:cNvPr id="5" name="Slide Number Placeholder 4">
            <a:extLst>
              <a:ext uri="{FF2B5EF4-FFF2-40B4-BE49-F238E27FC236}">
                <a16:creationId xmlns:a16="http://schemas.microsoft.com/office/drawing/2014/main" id="{FEB72E6B-144A-412C-8894-B96E88ACB2B5}"/>
              </a:ext>
            </a:extLst>
          </p:cNvPr>
          <p:cNvSpPr>
            <a:spLocks noGrp="1"/>
          </p:cNvSpPr>
          <p:nvPr>
            <p:ph type="sldNum" sz="quarter" idx="12"/>
          </p:nvPr>
        </p:nvSpPr>
        <p:spPr/>
        <p:txBody>
          <a:bodyPr/>
          <a:lstStyle/>
          <a:p>
            <a:fld id="{03BE9B14-B398-894D-92FE-10AC19D55CC7}" type="slidenum">
              <a:rPr lang="en-US" smtClean="0"/>
              <a:t>24</a:t>
            </a:fld>
            <a:endParaRPr lang="en-US"/>
          </a:p>
        </p:txBody>
      </p:sp>
    </p:spTree>
    <p:extLst>
      <p:ext uri="{BB962C8B-B14F-4D97-AF65-F5344CB8AC3E}">
        <p14:creationId xmlns:p14="http://schemas.microsoft.com/office/powerpoint/2010/main" val="624795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089915"/>
            <a:ext cx="9075420" cy="6742872"/>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Benefits</a:t>
            </a:r>
          </a:p>
          <a:p>
            <a:pPr marL="446088" lvl="1" indent="-446088" algn="just">
              <a:spcBef>
                <a:spcPts val="100"/>
              </a:spcBef>
              <a:buFontTx/>
              <a:buChar char="-"/>
              <a:defRPr/>
            </a:pPr>
            <a:r>
              <a:rPr lang="en-US" dirty="0"/>
              <a:t>Leadership/Management Role/Do something you don’t have the opportunity to do it at work/school</a:t>
            </a:r>
          </a:p>
          <a:p>
            <a:pPr marL="446088" lvl="1" indent="-446088" algn="just">
              <a:spcBef>
                <a:spcPts val="100"/>
              </a:spcBef>
              <a:buFontTx/>
              <a:buChar char="-"/>
              <a:defRPr/>
            </a:pPr>
            <a:r>
              <a:rPr lang="en-US" dirty="0"/>
              <a:t>Good Young Professionals List so that YP volunteers can go to different positions by nomination from other people that might not know this person </a:t>
            </a:r>
            <a:r>
              <a:rPr lang="en-US" dirty="0">
                <a:hlinkClick r:id="rId2"/>
              </a:rPr>
              <a:t>http://yp.ieee.org/volunteers/good-young-professionals-list/</a:t>
            </a:r>
            <a:endParaRPr lang="en-US" dirty="0"/>
          </a:p>
          <a:p>
            <a:pPr marL="446088" lvl="1" indent="-446088" algn="just">
              <a:spcBef>
                <a:spcPts val="100"/>
              </a:spcBef>
              <a:buFontTx/>
              <a:buChar char="-"/>
              <a:defRPr/>
            </a:pPr>
            <a:r>
              <a:rPr lang="en-US" dirty="0"/>
              <a:t>Hundreds of Volunteer Roles among IEEE (not just EMC)</a:t>
            </a:r>
          </a:p>
          <a:p>
            <a:pPr marL="446088" lvl="1" indent="-446088" algn="just">
              <a:spcBef>
                <a:spcPts val="100"/>
              </a:spcBef>
              <a:buFontTx/>
              <a:buChar char="-"/>
              <a:defRPr/>
            </a:pPr>
            <a:r>
              <a:rPr lang="en-US" dirty="0"/>
              <a:t>Technical/Professional presentation/publication (</a:t>
            </a:r>
            <a:r>
              <a:rPr lang="en-US" dirty="0">
                <a:hlinkClick r:id="rId3"/>
              </a:rPr>
              <a:t>https://ieeetv.ieee.org/ondemand/emc</a:t>
            </a:r>
            <a:r>
              <a:rPr lang="en-US" dirty="0"/>
              <a:t> some free lecturers for EMC Members and fees for non EMC members)</a:t>
            </a:r>
          </a:p>
          <a:p>
            <a:pPr marL="446088" lvl="1" indent="-446088" algn="just">
              <a:spcBef>
                <a:spcPts val="100"/>
              </a:spcBef>
              <a:buFontTx/>
              <a:buChar char="-"/>
              <a:defRPr/>
            </a:pPr>
            <a:r>
              <a:rPr lang="en-US" dirty="0"/>
              <a:t>Job and Internship Opportunities (IEEE Collabratec </a:t>
            </a:r>
            <a:r>
              <a:rPr lang="en-US" dirty="0">
                <a:hlinkClick r:id="rId4"/>
              </a:rPr>
              <a:t>https://ieee-collabratec.ieee.org/</a:t>
            </a:r>
            <a:r>
              <a:rPr lang="en-US" dirty="0"/>
              <a:t>)</a:t>
            </a:r>
          </a:p>
          <a:p>
            <a:pPr marL="446088" lvl="1" indent="-446088" algn="just">
              <a:spcBef>
                <a:spcPts val="100"/>
              </a:spcBef>
              <a:buFontTx/>
              <a:buChar char="-"/>
              <a:defRPr/>
            </a:pPr>
            <a:r>
              <a:rPr lang="en-US" dirty="0"/>
              <a:t>Job Fair (tag along with local events)</a:t>
            </a:r>
          </a:p>
          <a:p>
            <a:pPr marL="446088" lvl="1" indent="-446088" algn="just">
              <a:spcBef>
                <a:spcPts val="100"/>
              </a:spcBef>
              <a:buFontTx/>
              <a:buChar char="-"/>
              <a:defRPr/>
            </a:pPr>
            <a:r>
              <a:rPr lang="en-US" dirty="0"/>
              <a:t>Networking with people in the same field, professional development</a:t>
            </a:r>
          </a:p>
          <a:p>
            <a:pPr marL="903288" lvl="2" indent="-446088" algn="just">
              <a:spcBef>
                <a:spcPts val="100"/>
              </a:spcBef>
              <a:buFontTx/>
              <a:buChar char="-"/>
              <a:defRPr/>
            </a:pPr>
            <a:r>
              <a:rPr lang="en-US" dirty="0"/>
              <a:t>To be exposed to new technology as well as established tech</a:t>
            </a:r>
          </a:p>
          <a:p>
            <a:pPr marL="457200" lvl="2" algn="just">
              <a:spcBef>
                <a:spcPts val="100"/>
              </a:spcBef>
              <a:defRPr/>
            </a:pPr>
            <a:endParaRPr lang="en-US" dirty="0"/>
          </a:p>
          <a:p>
            <a:pPr marL="446088" lvl="1" indent="-446088" algn="just">
              <a:spcBef>
                <a:spcPts val="100"/>
              </a:spcBef>
              <a:buFontTx/>
              <a:buChar char="-"/>
              <a:defRPr/>
            </a:pPr>
            <a:r>
              <a:rPr lang="en-US" dirty="0"/>
              <a:t>Discount on Conference fees, symposium proceedings</a:t>
            </a:r>
          </a:p>
          <a:p>
            <a:pPr marL="446088" lvl="1" indent="-446088" algn="just">
              <a:spcBef>
                <a:spcPts val="100"/>
              </a:spcBef>
              <a:buFontTx/>
              <a:buChar char="-"/>
              <a:defRPr/>
            </a:pPr>
            <a:r>
              <a:rPr lang="en-US" dirty="0"/>
              <a:t>Increase self-esteem</a:t>
            </a:r>
          </a:p>
          <a:p>
            <a:pPr marL="446088" lvl="1" indent="-446088" algn="just">
              <a:spcBef>
                <a:spcPts val="100"/>
              </a:spcBef>
              <a:buFontTx/>
              <a:buChar char="-"/>
              <a:defRPr/>
            </a:pPr>
            <a:r>
              <a:rPr lang="en-US" dirty="0"/>
              <a:t>Non technical benefits like insurance</a:t>
            </a:r>
          </a:p>
          <a:p>
            <a:pPr marL="903288" lvl="2" indent="-446088" algn="just">
              <a:spcBef>
                <a:spcPts val="100"/>
              </a:spcBef>
              <a:buFontTx/>
              <a:buChar char="-"/>
              <a:defRPr/>
            </a:pPr>
            <a:endParaRPr lang="en-US" dirty="0"/>
          </a:p>
          <a:p>
            <a:pPr marL="446088" lvl="1" indent="-446088" algn="just">
              <a:spcBef>
                <a:spcPts val="100"/>
              </a:spcBef>
              <a:buFontTx/>
              <a:buChar char="-"/>
              <a:defRPr/>
            </a:pPr>
            <a:endParaRPr lang="en-US" dirty="0"/>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25</a:t>
            </a:fld>
            <a:endParaRPr lang="en-US"/>
          </a:p>
        </p:txBody>
      </p:sp>
    </p:spTree>
    <p:extLst>
      <p:ext uri="{BB962C8B-B14F-4D97-AF65-F5344CB8AC3E}">
        <p14:creationId xmlns:p14="http://schemas.microsoft.com/office/powerpoint/2010/main" val="3946605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3187" y="1117564"/>
            <a:ext cx="9075420" cy="5042406"/>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Benefits</a:t>
            </a:r>
          </a:p>
          <a:p>
            <a:pPr marL="285750" lvl="1" indent="-285750" algn="just">
              <a:spcBef>
                <a:spcPts val="100"/>
              </a:spcBef>
              <a:buFontTx/>
              <a:buChar char="-"/>
              <a:defRPr/>
            </a:pPr>
            <a:r>
              <a:rPr lang="en-US" dirty="0"/>
              <a:t>Scholarship (</a:t>
            </a:r>
            <a:r>
              <a:rPr lang="en-US" dirty="0">
                <a:hlinkClick r:id="rId2"/>
              </a:rPr>
              <a:t>Scholarship Grant and Fellow</a:t>
            </a:r>
            <a:r>
              <a:rPr lang="en-US" dirty="0"/>
              <a:t> (might be specific to society) and also ask your section if they offer any particular ones for local Universities)</a:t>
            </a:r>
          </a:p>
          <a:p>
            <a:pPr marL="285750" lvl="1" indent="-285750" algn="just">
              <a:spcBef>
                <a:spcPts val="100"/>
              </a:spcBef>
              <a:buFontTx/>
              <a:buChar char="-"/>
              <a:defRPr/>
            </a:pPr>
            <a:r>
              <a:rPr lang="en-US" dirty="0"/>
              <a:t>IEEE Competition (EMC for Student Hardware, contact ESAC)</a:t>
            </a:r>
          </a:p>
          <a:p>
            <a:pPr marL="285750" lvl="1" indent="-285750" algn="just">
              <a:spcBef>
                <a:spcPts val="100"/>
              </a:spcBef>
              <a:buFontTx/>
              <a:buChar char="-"/>
              <a:defRPr/>
            </a:pPr>
            <a:r>
              <a:rPr lang="en-US" dirty="0"/>
              <a:t>IEEE Mentor Center:</a:t>
            </a:r>
          </a:p>
          <a:p>
            <a:pPr marL="0" lvl="1" algn="just">
              <a:spcBef>
                <a:spcPts val="100"/>
              </a:spcBef>
              <a:defRPr/>
            </a:pPr>
            <a:r>
              <a:rPr lang="en-US" dirty="0"/>
              <a:t>	 </a:t>
            </a:r>
            <a:r>
              <a:rPr lang="en-US" dirty="0">
                <a:hlinkClick r:id="rId3"/>
              </a:rPr>
              <a:t>http://www.ieee.org/membership_services/membership/mentoring/index.html</a:t>
            </a:r>
            <a:endParaRPr lang="en-US" dirty="0"/>
          </a:p>
          <a:p>
            <a:pPr marL="285750" lvl="1" indent="-285750" algn="just">
              <a:spcBef>
                <a:spcPts val="100"/>
              </a:spcBef>
              <a:buFontTx/>
              <a:buChar char="-"/>
              <a:defRPr/>
            </a:pPr>
            <a:r>
              <a:rPr lang="en-US" dirty="0"/>
              <a:t>Resume  lab: </a:t>
            </a:r>
            <a:r>
              <a:rPr lang="en-US" dirty="0">
                <a:hlinkClick r:id="rId4"/>
              </a:rPr>
              <a:t>http://www.ieee.org/membership_services/membership/resumelab.html</a:t>
            </a:r>
            <a:endParaRPr lang="en-US" dirty="0"/>
          </a:p>
          <a:p>
            <a:pPr marL="742950" lvl="2" indent="-285750" algn="just">
              <a:spcBef>
                <a:spcPts val="100"/>
              </a:spcBef>
              <a:buFontTx/>
              <a:buChar char="-"/>
              <a:defRPr/>
            </a:pPr>
            <a:r>
              <a:rPr lang="en-US" dirty="0"/>
              <a:t>Develop your resume or curriculum vitae (CV)</a:t>
            </a:r>
          </a:p>
          <a:p>
            <a:pPr marL="742950" lvl="2" indent="-285750" algn="just">
              <a:spcBef>
                <a:spcPts val="100"/>
              </a:spcBef>
              <a:buFontTx/>
              <a:buChar char="-"/>
              <a:defRPr/>
            </a:pPr>
            <a:r>
              <a:rPr lang="en-US" dirty="0"/>
              <a:t>Letters (cover letter, thank you letter, </a:t>
            </a:r>
            <a:r>
              <a:rPr lang="en-US" dirty="0" err="1"/>
              <a:t>etc</a:t>
            </a:r>
            <a:r>
              <a:rPr lang="en-US" dirty="0"/>
              <a:t>)</a:t>
            </a:r>
          </a:p>
          <a:p>
            <a:pPr marL="742950" lvl="2" indent="-285750" algn="just">
              <a:spcBef>
                <a:spcPts val="100"/>
              </a:spcBef>
              <a:buFontTx/>
              <a:buChar char="-"/>
              <a:defRPr/>
            </a:pPr>
            <a:r>
              <a:rPr lang="en-US" dirty="0"/>
              <a:t>Portfolio of work</a:t>
            </a:r>
          </a:p>
          <a:p>
            <a:pPr marL="742950" lvl="2" indent="-285750" algn="just">
              <a:spcBef>
                <a:spcPts val="100"/>
              </a:spcBef>
              <a:buFontTx/>
              <a:buChar char="-"/>
              <a:defRPr/>
            </a:pPr>
            <a:r>
              <a:rPr lang="en-US" dirty="0"/>
              <a:t>Skills assessment</a:t>
            </a:r>
          </a:p>
          <a:p>
            <a:pPr marL="742950" lvl="2" indent="-285750" algn="just">
              <a:spcBef>
                <a:spcPts val="100"/>
              </a:spcBef>
              <a:buFontTx/>
              <a:buChar char="-"/>
              <a:defRPr/>
            </a:pPr>
            <a:r>
              <a:rPr lang="en-US" dirty="0"/>
              <a:t>Mock Interview (you can record yourself)</a:t>
            </a:r>
          </a:p>
          <a:p>
            <a:pPr marL="742950" lvl="2" indent="-285750" algn="just">
              <a:spcBef>
                <a:spcPts val="100"/>
              </a:spcBef>
              <a:buFontTx/>
              <a:buChar char="-"/>
              <a:defRPr/>
            </a:pPr>
            <a:r>
              <a:rPr lang="en-US" dirty="0"/>
              <a:t>Video Resume to potential employers</a:t>
            </a:r>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26</a:t>
            </a:fld>
            <a:endParaRPr lang="en-US"/>
          </a:p>
        </p:txBody>
      </p:sp>
    </p:spTree>
    <p:extLst>
      <p:ext uri="{BB962C8B-B14F-4D97-AF65-F5344CB8AC3E}">
        <p14:creationId xmlns:p14="http://schemas.microsoft.com/office/powerpoint/2010/main" val="4285722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148" y="1005016"/>
            <a:ext cx="8229600" cy="793618"/>
          </a:xfrm>
        </p:spPr>
        <p:txBody>
          <a:bodyPr>
            <a:normAutofit/>
          </a:bodyPr>
          <a:lstStyle/>
          <a:p>
            <a:r>
              <a:rPr lang="en-US" dirty="0"/>
              <a:t>Wordpress (1 of 4)</a:t>
            </a:r>
          </a:p>
        </p:txBody>
      </p:sp>
      <p:sp>
        <p:nvSpPr>
          <p:cNvPr id="6" name="Rectangle 3"/>
          <p:cNvSpPr>
            <a:spLocks noChangeArrowheads="1"/>
          </p:cNvSpPr>
          <p:nvPr/>
        </p:nvSpPr>
        <p:spPr bwMode="auto">
          <a:xfrm>
            <a:off x="1982598" y="1592417"/>
            <a:ext cx="8226804"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600" b="1" dirty="0">
                <a:latin typeface="+mj-lt"/>
              </a:rPr>
              <a:t>Template and Host:</a:t>
            </a:r>
          </a:p>
          <a:p>
            <a:pPr eaLnBrk="0" fontAlgn="base" hangingPunct="0">
              <a:spcBef>
                <a:spcPct val="0"/>
              </a:spcBef>
              <a:spcAft>
                <a:spcPct val="0"/>
              </a:spcAft>
            </a:pPr>
            <a:r>
              <a:rPr lang="en-US" sz="1600" dirty="0">
                <a:latin typeface="+mj-lt"/>
              </a:rPr>
              <a:t>Based on IEEE Template, no programming experience necessary</a:t>
            </a:r>
          </a:p>
          <a:p>
            <a:pPr eaLnBrk="0" fontAlgn="base" hangingPunct="0">
              <a:spcBef>
                <a:spcPct val="0"/>
              </a:spcBef>
              <a:spcAft>
                <a:spcPct val="0"/>
              </a:spcAft>
            </a:pPr>
            <a:r>
              <a:rPr lang="en-US" altLang="en-US" sz="1600" dirty="0">
                <a:latin typeface="+mj-lt"/>
              </a:rPr>
              <a:t>This is what the template will look like: </a:t>
            </a:r>
            <a:r>
              <a:rPr lang="en-US" altLang="en-US" sz="1600" dirty="0">
                <a:latin typeface="+mj-lt"/>
                <a:hlinkClick r:id="rId3"/>
              </a:rPr>
              <a:t>http://sites.ieee.org/section-template/</a:t>
            </a: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r>
              <a:rPr lang="en-US" altLang="en-US" sz="1600" dirty="0">
                <a:latin typeface="+mj-lt"/>
              </a:rPr>
              <a:t>Request the template and for IEEE host: </a:t>
            </a:r>
            <a:r>
              <a:rPr lang="en-US" altLang="en-US" sz="1600" dirty="0">
                <a:latin typeface="+mj-lt"/>
                <a:hlinkClick r:id="rId4"/>
              </a:rPr>
              <a:t>http://sites.ieee.org/hosting/wordpress-hosting/</a:t>
            </a:r>
            <a:r>
              <a:rPr lang="en-US" altLang="en-US" sz="1600" dirty="0">
                <a:latin typeface="+mj-lt"/>
              </a:rPr>
              <a:t> </a:t>
            </a:r>
          </a:p>
          <a:p>
            <a:pPr eaLnBrk="0" fontAlgn="base" hangingPunct="0">
              <a:spcBef>
                <a:spcPct val="0"/>
              </a:spcBef>
              <a:spcAft>
                <a:spcPct val="0"/>
              </a:spcAft>
            </a:pPr>
            <a:r>
              <a:rPr lang="en-US" altLang="en-US" sz="1600" dirty="0">
                <a:latin typeface="+mj-lt"/>
              </a:rPr>
              <a:t>	(you can add other users later once you become the Admin)</a:t>
            </a: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r>
              <a:rPr lang="en-US" altLang="en-US" sz="1600" dirty="0">
                <a:latin typeface="+mj-lt"/>
              </a:rPr>
              <a:t>If you haven't heard from IEEE within a week, please contact </a:t>
            </a:r>
            <a:r>
              <a:rPr lang="en-US" altLang="en-US" sz="1600" b="1" dirty="0" err="1">
                <a:latin typeface="+mj-lt"/>
              </a:rPr>
              <a:t>Khanh</a:t>
            </a:r>
            <a:r>
              <a:rPr lang="en-US" altLang="en-US" sz="1600" b="1" dirty="0">
                <a:latin typeface="+mj-lt"/>
              </a:rPr>
              <a:t> </a:t>
            </a:r>
            <a:r>
              <a:rPr lang="en-US" altLang="en-US" sz="1600" b="1" dirty="0" err="1">
                <a:latin typeface="+mj-lt"/>
              </a:rPr>
              <a:t>Luu</a:t>
            </a:r>
            <a:r>
              <a:rPr lang="en-US" altLang="en-US" sz="1600" dirty="0">
                <a:latin typeface="+mj-lt"/>
              </a:rPr>
              <a:t> </a:t>
            </a:r>
            <a:r>
              <a:rPr lang="en-US" altLang="en-US" sz="1600" dirty="0">
                <a:latin typeface="+mj-lt"/>
                <a:hlinkClick r:id="rId5"/>
              </a:rPr>
              <a:t>k.n.luu@ieee.org</a:t>
            </a:r>
            <a:r>
              <a:rPr lang="en-US" altLang="en-US" sz="1600" dirty="0">
                <a:latin typeface="+mj-lt"/>
              </a:rPr>
              <a:t> </a:t>
            </a:r>
          </a:p>
          <a:p>
            <a:pPr eaLnBrk="0" fontAlgn="base" hangingPunct="0">
              <a:spcBef>
                <a:spcPct val="0"/>
              </a:spcBef>
              <a:spcAft>
                <a:spcPct val="0"/>
              </a:spcAft>
            </a:pPr>
            <a:r>
              <a:rPr lang="en-US" altLang="en-US" sz="1600" dirty="0" err="1">
                <a:latin typeface="+mj-lt"/>
              </a:rPr>
              <a:t>Khanh</a:t>
            </a:r>
            <a:r>
              <a:rPr lang="en-US" altLang="en-US" sz="1600" dirty="0">
                <a:latin typeface="+mj-lt"/>
              </a:rPr>
              <a:t> is the Sr. Information Management Analyst of the IEEE Member and Geographic Activities </a:t>
            </a:r>
          </a:p>
          <a:p>
            <a:pPr eaLnBrk="0" fontAlgn="base" hangingPunct="0">
              <a:spcBef>
                <a:spcPct val="0"/>
              </a:spcBef>
              <a:spcAft>
                <a:spcPct val="0"/>
              </a:spcAft>
            </a:pPr>
            <a:r>
              <a:rPr lang="en-US" altLang="en-US" sz="1600" dirty="0">
                <a:latin typeface="+mj-lt"/>
              </a:rPr>
              <a:t>Department (MGA)</a:t>
            </a:r>
          </a:p>
          <a:p>
            <a:pPr eaLnBrk="0" fontAlgn="base" hangingPunct="0">
              <a:spcBef>
                <a:spcPct val="0"/>
              </a:spcBef>
              <a:spcAft>
                <a:spcPct val="0"/>
              </a:spcAft>
            </a:pPr>
            <a:r>
              <a:rPr lang="en-US" altLang="en-US" sz="1600" dirty="0">
                <a:latin typeface="+mj-lt"/>
              </a:rPr>
              <a:t> </a:t>
            </a:r>
          </a:p>
          <a:p>
            <a:pPr eaLnBrk="0" fontAlgn="base" hangingPunct="0">
              <a:spcBef>
                <a:spcPct val="0"/>
              </a:spcBef>
              <a:spcAft>
                <a:spcPct val="0"/>
              </a:spcAft>
            </a:pPr>
            <a:endParaRPr lang="en-US" altLang="en-US" sz="1600" dirty="0">
              <a:latin typeface="+mj-lt"/>
            </a:endParaRPr>
          </a:p>
        </p:txBody>
      </p:sp>
      <p:pic>
        <p:nvPicPr>
          <p:cNvPr id="3" name="Picture 2"/>
          <p:cNvPicPr>
            <a:picLocks noChangeAspect="1"/>
          </p:cNvPicPr>
          <p:nvPr/>
        </p:nvPicPr>
        <p:blipFill>
          <a:blip r:embed="rId6"/>
          <a:stretch>
            <a:fillRect/>
          </a:stretch>
        </p:blipFill>
        <p:spPr>
          <a:xfrm>
            <a:off x="3274595" y="2470484"/>
            <a:ext cx="5524500" cy="2542060"/>
          </a:xfrm>
          <a:prstGeom prst="rect">
            <a:avLst/>
          </a:prstGeom>
        </p:spPr>
      </p:pic>
      <p:graphicFrame>
        <p:nvGraphicFramePr>
          <p:cNvPr id="5" name="Object 4">
            <a:hlinkClick r:id="" action="ppaction://ole?verb=0"/>
            <a:extLst>
              <a:ext uri="{FF2B5EF4-FFF2-40B4-BE49-F238E27FC236}">
                <a16:creationId xmlns:a16="http://schemas.microsoft.com/office/drawing/2014/main" id="{495181AA-2E19-4B2D-B07E-DE50E428261D}"/>
              </a:ext>
            </a:extLst>
          </p:cNvPr>
          <p:cNvGraphicFramePr>
            <a:graphicFrameLocks noChangeAspect="1"/>
          </p:cNvGraphicFramePr>
          <p:nvPr>
            <p:extLst>
              <p:ext uri="{D42A27DB-BD31-4B8C-83A1-F6EECF244321}">
                <p14:modId xmlns:p14="http://schemas.microsoft.com/office/powerpoint/2010/main" val="528553861"/>
              </p:ext>
            </p:extLst>
          </p:nvPr>
        </p:nvGraphicFramePr>
        <p:xfrm>
          <a:off x="9670962" y="3202707"/>
          <a:ext cx="1204160" cy="1028553"/>
        </p:xfrm>
        <a:graphic>
          <a:graphicData uri="http://schemas.openxmlformats.org/presentationml/2006/ole">
            <mc:AlternateContent xmlns:mc="http://schemas.openxmlformats.org/markup-compatibility/2006">
              <mc:Choice xmlns:v="urn:schemas-microsoft-com:vml" Requires="v">
                <p:oleObj spid="_x0000_s6171" name="Presentation" showAsIcon="1" r:id="rId7" imgW="914620" imgH="780808" progId="PowerPoint.Show.12">
                  <p:embed/>
                </p:oleObj>
              </mc:Choice>
              <mc:Fallback>
                <p:oleObj name="Presentation" showAsIcon="1" r:id="rId7" imgW="914620" imgH="780808" progId="PowerPoint.Show.12">
                  <p:embed/>
                  <p:pic>
                    <p:nvPicPr>
                      <p:cNvPr id="0" name=""/>
                      <p:cNvPicPr/>
                      <p:nvPr/>
                    </p:nvPicPr>
                    <p:blipFill>
                      <a:blip r:embed="rId8"/>
                      <a:stretch>
                        <a:fillRect/>
                      </a:stretch>
                    </p:blipFill>
                    <p:spPr>
                      <a:xfrm>
                        <a:off x="9670962" y="3202707"/>
                        <a:ext cx="1204160" cy="1028553"/>
                      </a:xfrm>
                      <a:prstGeom prst="rect">
                        <a:avLst/>
                      </a:prstGeom>
                    </p:spPr>
                  </p:pic>
                </p:oleObj>
              </mc:Fallback>
            </mc:AlternateContent>
          </a:graphicData>
        </a:graphic>
      </p:graphicFrame>
      <p:sp>
        <p:nvSpPr>
          <p:cNvPr id="7" name="Slide Number Placeholder 6">
            <a:extLst>
              <a:ext uri="{FF2B5EF4-FFF2-40B4-BE49-F238E27FC236}">
                <a16:creationId xmlns:a16="http://schemas.microsoft.com/office/drawing/2014/main" id="{40AB0934-EA32-47D3-B235-E2D49D7CE6D7}"/>
              </a:ext>
            </a:extLst>
          </p:cNvPr>
          <p:cNvSpPr>
            <a:spLocks noGrp="1"/>
          </p:cNvSpPr>
          <p:nvPr>
            <p:ph type="sldNum" sz="quarter" idx="12"/>
          </p:nvPr>
        </p:nvSpPr>
        <p:spPr/>
        <p:txBody>
          <a:bodyPr/>
          <a:lstStyle/>
          <a:p>
            <a:fld id="{03BE9B14-B398-894D-92FE-10AC19D55CC7}" type="slidenum">
              <a:rPr lang="en-US" smtClean="0"/>
              <a:t>27</a:t>
            </a:fld>
            <a:endParaRPr lang="en-US"/>
          </a:p>
        </p:txBody>
      </p:sp>
    </p:spTree>
    <p:extLst>
      <p:ext uri="{BB962C8B-B14F-4D97-AF65-F5344CB8AC3E}">
        <p14:creationId xmlns:p14="http://schemas.microsoft.com/office/powerpoint/2010/main" val="1769823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958" y="850231"/>
            <a:ext cx="8229600" cy="1143000"/>
          </a:xfrm>
        </p:spPr>
        <p:txBody>
          <a:bodyPr>
            <a:normAutofit/>
          </a:bodyPr>
          <a:lstStyle/>
          <a:p>
            <a:r>
              <a:rPr lang="en-US" dirty="0"/>
              <a:t>Wordpress (2 of 4)</a:t>
            </a:r>
          </a:p>
        </p:txBody>
      </p:sp>
      <p:sp>
        <p:nvSpPr>
          <p:cNvPr id="6" name="Rectangle 3"/>
          <p:cNvSpPr>
            <a:spLocks noChangeArrowheads="1"/>
          </p:cNvSpPr>
          <p:nvPr/>
        </p:nvSpPr>
        <p:spPr bwMode="auto">
          <a:xfrm>
            <a:off x="1752600" y="1789331"/>
            <a:ext cx="894430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r>
              <a:rPr lang="en-US" altLang="en-US" sz="1600" b="1" dirty="0">
                <a:latin typeface="+mj-lt"/>
              </a:rPr>
              <a:t>Officers updates on Wordpress:</a:t>
            </a:r>
          </a:p>
          <a:p>
            <a:pPr eaLnBrk="0" fontAlgn="base" hangingPunct="0">
              <a:spcBef>
                <a:spcPct val="0"/>
              </a:spcBef>
              <a:spcAft>
                <a:spcPct val="0"/>
              </a:spcAft>
            </a:pPr>
            <a:r>
              <a:rPr lang="en-US" altLang="en-US" sz="1600" dirty="0">
                <a:latin typeface="+mj-lt"/>
              </a:rPr>
              <a:t>Once the website is up (with login): </a:t>
            </a:r>
          </a:p>
          <a:p>
            <a:pPr eaLnBrk="0" fontAlgn="base" hangingPunct="0">
              <a:spcBef>
                <a:spcPct val="0"/>
              </a:spcBef>
              <a:spcAft>
                <a:spcPct val="0"/>
              </a:spcAft>
            </a:pPr>
            <a:r>
              <a:rPr lang="en-US" altLang="en-US" sz="1600" dirty="0">
                <a:latin typeface="+mj-lt"/>
                <a:hlinkClick r:id="rId2"/>
              </a:rPr>
              <a:t>http://sites.ieee.org/wnv-emcs/about-ieee/executive-committee/</a:t>
            </a:r>
            <a:endParaRPr lang="en-US" altLang="en-US" sz="1600" dirty="0">
              <a:latin typeface="+mj-lt"/>
            </a:endParaRPr>
          </a:p>
          <a:p>
            <a:pPr eaLnBrk="0" fontAlgn="base" hangingPunct="0">
              <a:spcBef>
                <a:spcPct val="0"/>
              </a:spcBef>
              <a:spcAft>
                <a:spcPct val="0"/>
              </a:spcAft>
            </a:pPr>
            <a:r>
              <a:rPr lang="en-US" altLang="en-US" sz="1600" dirty="0">
                <a:latin typeface="+mj-lt"/>
              </a:rPr>
              <a:t>and</a:t>
            </a:r>
          </a:p>
          <a:p>
            <a:pPr eaLnBrk="0" fontAlgn="base" hangingPunct="0">
              <a:spcBef>
                <a:spcPct val="0"/>
              </a:spcBef>
              <a:spcAft>
                <a:spcPct val="0"/>
              </a:spcAft>
            </a:pPr>
            <a:r>
              <a:rPr lang="en-US" altLang="en-US" sz="1600" dirty="0">
                <a:latin typeface="+mj-lt"/>
                <a:hlinkClick r:id="rId3"/>
              </a:rPr>
              <a:t>http://sites.ieee.org/wnv-emcs/communities/</a:t>
            </a:r>
            <a:endParaRPr lang="en-US" altLang="en-US" sz="1600" dirty="0">
              <a:latin typeface="+mj-lt"/>
            </a:endParaRPr>
          </a:p>
          <a:p>
            <a:pPr eaLnBrk="0" fontAlgn="base" hangingPunct="0">
              <a:spcBef>
                <a:spcPct val="0"/>
              </a:spcBef>
              <a:spcAft>
                <a:spcPct val="0"/>
              </a:spcAft>
            </a:pPr>
            <a:r>
              <a:rPr lang="en-US" altLang="en-US" sz="1600" dirty="0">
                <a:latin typeface="+mj-lt"/>
              </a:rPr>
              <a:t> </a:t>
            </a:r>
          </a:p>
          <a:p>
            <a:pPr eaLnBrk="0" fontAlgn="base" hangingPunct="0">
              <a:spcBef>
                <a:spcPct val="0"/>
              </a:spcBef>
              <a:spcAft>
                <a:spcPct val="0"/>
              </a:spcAft>
            </a:pPr>
            <a:r>
              <a:rPr lang="en-US" altLang="en-US" sz="1600" dirty="0">
                <a:latin typeface="+mj-lt"/>
              </a:rPr>
              <a:t>are automatically updated for you. To update the officer information use </a:t>
            </a:r>
            <a:r>
              <a:rPr lang="en-US" altLang="en-US" sz="1600" dirty="0">
                <a:latin typeface="+mj-lt"/>
                <a:hlinkClick r:id="rId4"/>
              </a:rPr>
              <a:t>http://officers.vtools.ieee.org/</a:t>
            </a:r>
            <a:r>
              <a:rPr lang="en-US" altLang="en-US" sz="1600" dirty="0">
                <a:latin typeface="+mj-lt"/>
              </a:rPr>
              <a:t>. </a:t>
            </a:r>
          </a:p>
          <a:p>
            <a:pPr eaLnBrk="0" fontAlgn="base" hangingPunct="0">
              <a:spcBef>
                <a:spcPct val="0"/>
              </a:spcBef>
              <a:spcAft>
                <a:spcPct val="0"/>
              </a:spcAft>
            </a:pPr>
            <a:r>
              <a:rPr lang="en-US" altLang="en-US" sz="1600" dirty="0">
                <a:latin typeface="+mj-lt"/>
              </a:rPr>
              <a:t>To update the communities page, please contact </a:t>
            </a:r>
            <a:r>
              <a:rPr lang="en-US" altLang="en-US" sz="1600" b="1" dirty="0" err="1">
                <a:latin typeface="+mj-lt"/>
              </a:rPr>
              <a:t>Khanh</a:t>
            </a:r>
            <a:r>
              <a:rPr lang="en-US" altLang="en-US" sz="1600" b="1" dirty="0">
                <a:latin typeface="+mj-lt"/>
              </a:rPr>
              <a:t> </a:t>
            </a:r>
            <a:r>
              <a:rPr lang="en-US" altLang="en-US" sz="1600" b="1" dirty="0" err="1">
                <a:latin typeface="+mj-lt"/>
              </a:rPr>
              <a:t>Luu</a:t>
            </a:r>
            <a:r>
              <a:rPr lang="en-US" altLang="en-US" sz="1600" dirty="0">
                <a:latin typeface="+mj-lt"/>
              </a:rPr>
              <a:t> </a:t>
            </a:r>
            <a:r>
              <a:rPr lang="en-US" altLang="en-US" sz="1600" dirty="0">
                <a:latin typeface="+mj-lt"/>
                <a:hlinkClick r:id="rId5"/>
              </a:rPr>
              <a:t>k.n.luu@ieee.org</a:t>
            </a:r>
            <a:r>
              <a:rPr lang="en-US" altLang="en-US" sz="1600" dirty="0">
                <a:latin typeface="+mj-lt"/>
              </a:rPr>
              <a:t> </a:t>
            </a:r>
          </a:p>
          <a:p>
            <a:pPr eaLnBrk="0" fontAlgn="base" hangingPunct="0">
              <a:spcBef>
                <a:spcPct val="0"/>
              </a:spcBef>
              <a:spcAft>
                <a:spcPct val="0"/>
              </a:spcAft>
            </a:pPr>
            <a:r>
              <a:rPr lang="en-US" altLang="en-US" sz="1600" dirty="0">
                <a:latin typeface="+mj-lt"/>
              </a:rPr>
              <a:t> </a:t>
            </a:r>
          </a:p>
          <a:p>
            <a:pPr lvl="0" eaLnBrk="0" fontAlgn="base" hangingPunct="0">
              <a:spcBef>
                <a:spcPct val="0"/>
              </a:spcBef>
              <a:spcAft>
                <a:spcPct val="0"/>
              </a:spcAft>
            </a:pPr>
            <a:r>
              <a:rPr lang="en-US" altLang="en-US" sz="1600" b="1" dirty="0">
                <a:latin typeface="+mj-lt"/>
              </a:rPr>
              <a:t>Website Updates:</a:t>
            </a:r>
          </a:p>
          <a:p>
            <a:pPr lvl="0" eaLnBrk="0" fontAlgn="base" hangingPunct="0">
              <a:spcBef>
                <a:spcPct val="0"/>
              </a:spcBef>
              <a:spcAft>
                <a:spcPct val="0"/>
              </a:spcAft>
            </a:pPr>
            <a:r>
              <a:rPr lang="en-US" altLang="en-US" sz="1600" dirty="0">
                <a:latin typeface="+mj-lt"/>
              </a:rPr>
              <a:t>Once you have the login, make the updates by doing to </a:t>
            </a:r>
          </a:p>
          <a:p>
            <a:pPr lvl="0" eaLnBrk="0" fontAlgn="base" hangingPunct="0">
              <a:spcBef>
                <a:spcPct val="0"/>
              </a:spcBef>
              <a:spcAft>
                <a:spcPct val="0"/>
              </a:spcAft>
            </a:pPr>
            <a:r>
              <a:rPr lang="en-US" altLang="en-US" sz="1600" dirty="0">
                <a:latin typeface="+mj-lt"/>
              </a:rPr>
              <a:t>dashboard-&gt; pages-&gt; select the page you want to edit-&gt;type the </a:t>
            </a:r>
          </a:p>
          <a:p>
            <a:pPr lvl="0" eaLnBrk="0" fontAlgn="base" hangingPunct="0">
              <a:spcBef>
                <a:spcPct val="0"/>
              </a:spcBef>
              <a:spcAft>
                <a:spcPct val="0"/>
              </a:spcAft>
            </a:pPr>
            <a:r>
              <a:rPr lang="en-US" altLang="en-US" sz="1600" dirty="0">
                <a:latin typeface="+mj-lt"/>
              </a:rPr>
              <a:t>information and click on UPDATE (not preview since the "preview" function is not working). </a:t>
            </a:r>
          </a:p>
          <a:p>
            <a:pPr lvl="0" eaLnBrk="0" fontAlgn="base" hangingPunct="0">
              <a:spcBef>
                <a:spcPct val="0"/>
              </a:spcBef>
              <a:spcAft>
                <a:spcPct val="0"/>
              </a:spcAft>
            </a:pPr>
            <a:r>
              <a:rPr lang="en-US" altLang="en-US" sz="1600" dirty="0">
                <a:latin typeface="+mj-lt"/>
              </a:rPr>
              <a:t>Luckily if you do not like what you just updated, you can always choose the previous revision and go back </a:t>
            </a:r>
          </a:p>
          <a:p>
            <a:pPr lvl="0" eaLnBrk="0" fontAlgn="base" hangingPunct="0">
              <a:spcBef>
                <a:spcPct val="0"/>
              </a:spcBef>
              <a:spcAft>
                <a:spcPct val="0"/>
              </a:spcAft>
            </a:pPr>
            <a:r>
              <a:rPr lang="en-US" altLang="en-US" sz="1600" dirty="0">
                <a:latin typeface="+mj-lt"/>
              </a:rPr>
              <a:t>to it.</a:t>
            </a:r>
            <a:br>
              <a:rPr lang="en-US" altLang="en-US" sz="1600" dirty="0">
                <a:latin typeface="+mj-lt"/>
              </a:rPr>
            </a:br>
            <a:endParaRPr lang="en-US" altLang="en-US" sz="1600" dirty="0">
              <a:latin typeface="+mj-lt"/>
            </a:endParaRPr>
          </a:p>
        </p:txBody>
      </p:sp>
      <p:sp>
        <p:nvSpPr>
          <p:cNvPr id="4" name="Slide Number Placeholder 3">
            <a:extLst>
              <a:ext uri="{FF2B5EF4-FFF2-40B4-BE49-F238E27FC236}">
                <a16:creationId xmlns:a16="http://schemas.microsoft.com/office/drawing/2014/main" id="{AB1763D8-B130-46C4-9AD3-66CED855444E}"/>
              </a:ext>
            </a:extLst>
          </p:cNvPr>
          <p:cNvSpPr>
            <a:spLocks noGrp="1"/>
          </p:cNvSpPr>
          <p:nvPr>
            <p:ph type="sldNum" sz="quarter" idx="12"/>
          </p:nvPr>
        </p:nvSpPr>
        <p:spPr/>
        <p:txBody>
          <a:bodyPr/>
          <a:lstStyle/>
          <a:p>
            <a:fld id="{03BE9B14-B398-894D-92FE-10AC19D55CC7}" type="slidenum">
              <a:rPr lang="en-US" smtClean="0"/>
              <a:t>28</a:t>
            </a:fld>
            <a:endParaRPr lang="en-US"/>
          </a:p>
        </p:txBody>
      </p:sp>
    </p:spTree>
    <p:extLst>
      <p:ext uri="{BB962C8B-B14F-4D97-AF65-F5344CB8AC3E}">
        <p14:creationId xmlns:p14="http://schemas.microsoft.com/office/powerpoint/2010/main" val="1550795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810" y="994610"/>
            <a:ext cx="8229600" cy="1143000"/>
          </a:xfrm>
        </p:spPr>
        <p:txBody>
          <a:bodyPr>
            <a:normAutofit/>
          </a:bodyPr>
          <a:lstStyle/>
          <a:p>
            <a:r>
              <a:rPr lang="en-US" dirty="0"/>
              <a:t>Wordpress (3 of 4)</a:t>
            </a:r>
          </a:p>
        </p:txBody>
      </p:sp>
      <p:sp>
        <p:nvSpPr>
          <p:cNvPr id="6" name="Rectangle 3"/>
          <p:cNvSpPr>
            <a:spLocks noChangeArrowheads="1"/>
          </p:cNvSpPr>
          <p:nvPr/>
        </p:nvSpPr>
        <p:spPr bwMode="auto">
          <a:xfrm>
            <a:off x="1663508" y="1566111"/>
            <a:ext cx="912967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600" dirty="0">
                <a:latin typeface="+mj-lt"/>
              </a:rPr>
              <a:t> </a:t>
            </a:r>
          </a:p>
          <a:p>
            <a:pPr eaLnBrk="0" fontAlgn="base" hangingPunct="0">
              <a:spcBef>
                <a:spcPct val="0"/>
              </a:spcBef>
              <a:spcAft>
                <a:spcPct val="0"/>
              </a:spcAft>
            </a:pPr>
            <a:br>
              <a:rPr lang="en-US" altLang="en-US" sz="1600" dirty="0">
                <a:latin typeface="+mj-lt"/>
              </a:rPr>
            </a:br>
            <a:br>
              <a:rPr lang="en-US" altLang="en-US" sz="1600" dirty="0">
                <a:latin typeface="+mj-lt"/>
              </a:rPr>
            </a:br>
            <a:br>
              <a:rPr lang="en-US" altLang="en-US" sz="1600" dirty="0">
                <a:latin typeface="+mj-lt"/>
              </a:rPr>
            </a:br>
            <a:r>
              <a:rPr lang="en-US" altLang="en-US" sz="1600" b="1" dirty="0">
                <a:latin typeface="+mj-lt"/>
              </a:rPr>
              <a:t>Meeting calendar updates:</a:t>
            </a:r>
          </a:p>
          <a:p>
            <a:pPr eaLnBrk="0" fontAlgn="base" hangingPunct="0">
              <a:spcBef>
                <a:spcPct val="0"/>
              </a:spcBef>
              <a:spcAft>
                <a:spcPct val="0"/>
              </a:spcAft>
            </a:pPr>
            <a:r>
              <a:rPr lang="en-US" altLang="en-US" sz="1600" dirty="0">
                <a:latin typeface="+mj-lt"/>
              </a:rPr>
              <a:t>Note that for the calendar, you can go get your URL meeting from the L31 </a:t>
            </a:r>
          </a:p>
          <a:p>
            <a:pPr eaLnBrk="0" fontAlgn="base" hangingPunct="0">
              <a:spcBef>
                <a:spcPct val="0"/>
              </a:spcBef>
              <a:spcAft>
                <a:spcPct val="0"/>
              </a:spcAft>
            </a:pPr>
            <a:r>
              <a:rPr lang="en-US" altLang="en-US" sz="1600" dirty="0">
                <a:latin typeface="+mj-lt"/>
                <a:hlinkClick r:id="rId2"/>
              </a:rPr>
              <a:t>https://meetings.vtools.ieee.org/main</a:t>
            </a:r>
            <a:r>
              <a:rPr lang="en-US" altLang="en-US" sz="1600" dirty="0">
                <a:latin typeface="+mj-lt"/>
              </a:rPr>
              <a:t> </a:t>
            </a:r>
          </a:p>
          <a:p>
            <a:pPr eaLnBrk="0" fontAlgn="base" hangingPunct="0">
              <a:spcBef>
                <a:spcPct val="0"/>
              </a:spcBef>
              <a:spcAft>
                <a:spcPct val="0"/>
              </a:spcAft>
            </a:pPr>
            <a:r>
              <a:rPr lang="en-US" altLang="en-US" sz="1600" dirty="0">
                <a:latin typeface="+mj-lt"/>
              </a:rPr>
              <a:t>(go to "schedule meeting) to update the RSS feeds. Please take a look on the documents provided in the </a:t>
            </a:r>
          </a:p>
          <a:p>
            <a:pPr eaLnBrk="0" fontAlgn="base" hangingPunct="0">
              <a:spcBef>
                <a:spcPct val="0"/>
              </a:spcBef>
              <a:spcAft>
                <a:spcPct val="0"/>
              </a:spcAft>
            </a:pPr>
            <a:r>
              <a:rPr lang="en-US" altLang="en-US" sz="1600" dirty="0" err="1">
                <a:latin typeface="+mj-lt"/>
              </a:rPr>
              <a:t>Ppt</a:t>
            </a:r>
            <a:r>
              <a:rPr lang="en-US" altLang="en-US" sz="1600" dirty="0">
                <a:latin typeface="+mj-lt"/>
              </a:rPr>
              <a:t> attachment for Wordpress Feeds for step by step instruction.  It is easier for the chapter to set and </a:t>
            </a:r>
          </a:p>
          <a:p>
            <a:pPr eaLnBrk="0" fontAlgn="base" hangingPunct="0">
              <a:spcBef>
                <a:spcPct val="0"/>
              </a:spcBef>
              <a:spcAft>
                <a:spcPct val="0"/>
              </a:spcAft>
            </a:pPr>
            <a:r>
              <a:rPr lang="en-US" altLang="en-US" sz="1600" dirty="0">
                <a:latin typeface="+mj-lt"/>
              </a:rPr>
              <a:t>also a push for the chapter to input their incoming meeting early and hopefully complete the L31 early also.</a:t>
            </a:r>
          </a:p>
          <a:p>
            <a:pPr eaLnBrk="0" fontAlgn="base" hangingPunct="0">
              <a:spcBef>
                <a:spcPct val="0"/>
              </a:spcBef>
              <a:spcAft>
                <a:spcPct val="0"/>
              </a:spcAft>
            </a:pPr>
            <a:r>
              <a:rPr lang="en-US" altLang="en-US" sz="1600" dirty="0">
                <a:latin typeface="+mj-lt"/>
              </a:rPr>
              <a:t>You can change the "IEEE section identifier" (left corner) by going here </a:t>
            </a:r>
          </a:p>
          <a:p>
            <a:pPr eaLnBrk="0" fontAlgn="base" hangingPunct="0">
              <a:spcBef>
                <a:spcPct val="0"/>
              </a:spcBef>
              <a:spcAft>
                <a:spcPct val="0"/>
              </a:spcAft>
            </a:pPr>
            <a:r>
              <a:rPr lang="en-US" altLang="en-US" sz="1600" dirty="0">
                <a:latin typeface="+mj-lt"/>
              </a:rPr>
              <a:t>(and you can put the EMC society logo or add your own chapter one) once you have the login and change </a:t>
            </a:r>
          </a:p>
          <a:p>
            <a:pPr eaLnBrk="0" fontAlgn="base" hangingPunct="0">
              <a:spcBef>
                <a:spcPct val="0"/>
              </a:spcBef>
              <a:spcAft>
                <a:spcPct val="0"/>
              </a:spcAft>
            </a:pPr>
            <a:r>
              <a:rPr lang="en-US" altLang="en-US" sz="1600" dirty="0">
                <a:latin typeface="+mj-lt"/>
              </a:rPr>
              <a:t>the highlight part </a:t>
            </a:r>
          </a:p>
          <a:p>
            <a:pPr eaLnBrk="0" fontAlgn="base" hangingPunct="0">
              <a:spcBef>
                <a:spcPct val="0"/>
              </a:spcBef>
              <a:spcAft>
                <a:spcPct val="0"/>
              </a:spcAft>
            </a:pPr>
            <a:r>
              <a:rPr lang="en-US" altLang="en-US" sz="1600" dirty="0">
                <a:latin typeface="+mj-lt"/>
              </a:rPr>
              <a:t>of the link to your particular chapter website link (replace “</a:t>
            </a:r>
            <a:r>
              <a:rPr lang="en-US" altLang="en-US" sz="1600" dirty="0" err="1">
                <a:latin typeface="+mj-lt"/>
              </a:rPr>
              <a:t>wnv-emcs</a:t>
            </a:r>
            <a:r>
              <a:rPr lang="en-US" altLang="en-US" sz="1600" dirty="0">
                <a:latin typeface="+mj-lt"/>
              </a:rPr>
              <a:t>” with your chapter name)</a:t>
            </a:r>
            <a:br>
              <a:rPr lang="en-US" altLang="en-US" sz="1600" dirty="0">
                <a:latin typeface="+mj-lt"/>
              </a:rPr>
            </a:br>
            <a:r>
              <a:rPr lang="en-US" altLang="en-US" sz="1600" dirty="0">
                <a:latin typeface="+mj-lt"/>
                <a:hlinkClick r:id="rId3"/>
              </a:rPr>
              <a:t>http://sites.ieee.org/</a:t>
            </a:r>
            <a:r>
              <a:rPr lang="en-US" altLang="en-US" sz="1600" b="1" dirty="0">
                <a:solidFill>
                  <a:srgbClr val="FFC000"/>
                </a:solidFill>
                <a:latin typeface="+mj-lt"/>
                <a:hlinkClick r:id="rId3"/>
              </a:rPr>
              <a:t>wnv-emcs</a:t>
            </a:r>
            <a:r>
              <a:rPr lang="en-US" altLang="en-US" sz="1600" dirty="0">
                <a:latin typeface="+mj-lt"/>
                <a:hlinkClick r:id="" action="ppaction://noaction"/>
              </a:rPr>
              <a:t>/wp-admin/customize.php?return=%2Fwnv-emcs%2</a:t>
            </a:r>
          </a:p>
          <a:p>
            <a:pPr eaLnBrk="0" fontAlgn="base" hangingPunct="0">
              <a:spcBef>
                <a:spcPct val="0"/>
              </a:spcBef>
              <a:spcAft>
                <a:spcPct val="0"/>
              </a:spcAft>
            </a:pPr>
            <a:r>
              <a:rPr lang="en-US" altLang="en-US" sz="1600" dirty="0">
                <a:latin typeface="+mj-lt"/>
                <a:hlinkClick r:id="" action="ppaction://noaction"/>
              </a:rPr>
              <a:t>Fwp-admin%2F&amp;autofocus%5Bcontrol%5D=</a:t>
            </a:r>
            <a:r>
              <a:rPr lang="en-US" altLang="en-US" sz="1600" dirty="0" err="1">
                <a:latin typeface="+mj-lt"/>
                <a:hlinkClick r:id="rId3"/>
              </a:rPr>
              <a:t>header_image</a:t>
            </a:r>
            <a:endParaRPr lang="en-US" altLang="en-US" sz="1600" dirty="0">
              <a:latin typeface="+mj-lt"/>
            </a:endParaRPr>
          </a:p>
          <a:p>
            <a:pPr eaLnBrk="0" fontAlgn="base" hangingPunct="0">
              <a:spcBef>
                <a:spcPct val="0"/>
              </a:spcBef>
              <a:spcAft>
                <a:spcPct val="0"/>
              </a:spcAft>
            </a:pPr>
            <a:r>
              <a:rPr lang="en-US" altLang="en-US" sz="1600" dirty="0">
                <a:latin typeface="+mj-lt"/>
              </a:rPr>
              <a:t> </a:t>
            </a:r>
          </a:p>
          <a:p>
            <a:pPr eaLnBrk="0" fontAlgn="base" hangingPunct="0">
              <a:spcBef>
                <a:spcPct val="0"/>
              </a:spcBef>
              <a:spcAft>
                <a:spcPct val="0"/>
              </a:spcAft>
            </a:pPr>
            <a:endParaRPr lang="en-US" altLang="en-US" sz="1600" dirty="0">
              <a:latin typeface="+mj-lt"/>
            </a:endParaRPr>
          </a:p>
        </p:txBody>
      </p:sp>
      <p:sp>
        <p:nvSpPr>
          <p:cNvPr id="4" name="Slide Number Placeholder 3">
            <a:extLst>
              <a:ext uri="{FF2B5EF4-FFF2-40B4-BE49-F238E27FC236}">
                <a16:creationId xmlns:a16="http://schemas.microsoft.com/office/drawing/2014/main" id="{28EA91B7-ACD4-4061-8366-14482619509B}"/>
              </a:ext>
            </a:extLst>
          </p:cNvPr>
          <p:cNvSpPr>
            <a:spLocks noGrp="1"/>
          </p:cNvSpPr>
          <p:nvPr>
            <p:ph type="sldNum" sz="quarter" idx="12"/>
          </p:nvPr>
        </p:nvSpPr>
        <p:spPr/>
        <p:txBody>
          <a:bodyPr/>
          <a:lstStyle/>
          <a:p>
            <a:fld id="{03BE9B14-B398-894D-92FE-10AC19D55CC7}" type="slidenum">
              <a:rPr lang="en-US" smtClean="0"/>
              <a:t>29</a:t>
            </a:fld>
            <a:endParaRPr lang="en-US"/>
          </a:p>
        </p:txBody>
      </p:sp>
    </p:spTree>
    <p:extLst>
      <p:ext uri="{BB962C8B-B14F-4D97-AF65-F5344CB8AC3E}">
        <p14:creationId xmlns:p14="http://schemas.microsoft.com/office/powerpoint/2010/main" val="69670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A623-AE21-429F-B4E6-E2B4EFA4475E}"/>
              </a:ext>
            </a:extLst>
          </p:cNvPr>
          <p:cNvSpPr>
            <a:spLocks noGrp="1"/>
          </p:cNvSpPr>
          <p:nvPr>
            <p:ph type="title"/>
          </p:nvPr>
        </p:nvSpPr>
        <p:spPr>
          <a:xfrm>
            <a:off x="919116" y="862483"/>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4EDA86C0-1AB6-4FB2-ABAF-DB1FD0E65785}"/>
              </a:ext>
            </a:extLst>
          </p:cNvPr>
          <p:cNvSpPr>
            <a:spLocks noGrp="1"/>
          </p:cNvSpPr>
          <p:nvPr>
            <p:ph idx="1"/>
          </p:nvPr>
        </p:nvSpPr>
        <p:spPr>
          <a:xfrm>
            <a:off x="799872" y="2031392"/>
            <a:ext cx="10966868" cy="4324958"/>
          </a:xfrm>
        </p:spPr>
        <p:txBody>
          <a:bodyPr>
            <a:normAutofit fontScale="55000" lnSpcReduction="20000"/>
          </a:bodyPr>
          <a:lstStyle/>
          <a:p>
            <a:r>
              <a:rPr lang="en-US" dirty="0">
                <a:hlinkClick r:id="rId2" action="ppaction://hlinksldjump"/>
              </a:rPr>
              <a:t>GDPR – By Susanne </a:t>
            </a:r>
            <a:r>
              <a:rPr lang="en-US" dirty="0" err="1">
                <a:hlinkClick r:id="rId2" action="ppaction://hlinksldjump"/>
              </a:rPr>
              <a:t>Kaule</a:t>
            </a:r>
            <a:endParaRPr lang="en-US" dirty="0"/>
          </a:p>
          <a:p>
            <a:r>
              <a:rPr lang="en-US" dirty="0">
                <a:hlinkClick r:id="rId3" action="ppaction://hlinksldjump"/>
              </a:rPr>
              <a:t>Young Professionals – Training</a:t>
            </a:r>
            <a:endParaRPr lang="en-US" dirty="0"/>
          </a:p>
          <a:p>
            <a:pPr lvl="1"/>
            <a:r>
              <a:rPr lang="en-US" dirty="0"/>
              <a:t>Award Recipients</a:t>
            </a:r>
          </a:p>
          <a:p>
            <a:pPr lvl="1"/>
            <a:r>
              <a:rPr lang="en-US" dirty="0"/>
              <a:t>YP Rep</a:t>
            </a:r>
          </a:p>
          <a:p>
            <a:r>
              <a:rPr lang="en-US" dirty="0">
                <a:hlinkClick r:id="rId4" action="ppaction://hlinksldjump"/>
              </a:rPr>
              <a:t>Financial Matter</a:t>
            </a:r>
            <a:endParaRPr lang="en-US" dirty="0"/>
          </a:p>
          <a:p>
            <a:r>
              <a:rPr lang="en-US" dirty="0">
                <a:hlinkClick r:id="rId5" action="ppaction://hlinksldjump"/>
              </a:rPr>
              <a:t>OU Analytics – Members Information</a:t>
            </a:r>
            <a:endParaRPr lang="en-US" dirty="0"/>
          </a:p>
          <a:p>
            <a:r>
              <a:rPr lang="en-US" dirty="0">
                <a:hlinkClick r:id="rId6" action="ppaction://hlinksldjump"/>
              </a:rPr>
              <a:t>Officer Voting/Reporting and Officer Description</a:t>
            </a:r>
            <a:endParaRPr lang="en-US" dirty="0"/>
          </a:p>
          <a:p>
            <a:r>
              <a:rPr lang="en-US" dirty="0">
                <a:hlinkClick r:id="rId7" action="ppaction://hlinksldjump"/>
              </a:rPr>
              <a:t>Event promotion and reporting</a:t>
            </a:r>
            <a:endParaRPr lang="en-US" dirty="0"/>
          </a:p>
          <a:p>
            <a:r>
              <a:rPr lang="en-US" dirty="0">
                <a:hlinkClick r:id="rId8" action="ppaction://hlinksldjump"/>
              </a:rPr>
              <a:t>Senior Member Elevation</a:t>
            </a:r>
            <a:endParaRPr lang="en-US" dirty="0"/>
          </a:p>
          <a:p>
            <a:r>
              <a:rPr lang="en-US" dirty="0">
                <a:hlinkClick r:id="rId9" action="ppaction://hlinksldjump"/>
              </a:rPr>
              <a:t>PACE</a:t>
            </a:r>
            <a:br>
              <a:rPr lang="en-US" dirty="0"/>
            </a:br>
            <a:endParaRPr lang="en-US" dirty="0"/>
          </a:p>
          <a:p>
            <a:r>
              <a:rPr lang="en-US" dirty="0">
                <a:hlinkClick r:id="rId10" action="ppaction://hlinksldjump"/>
              </a:rPr>
              <a:t>IEEE EMC Benefits </a:t>
            </a:r>
            <a:r>
              <a:rPr lang="en-US" dirty="0"/>
              <a:t>(includes IEEE EMC DL Videos: Free to members </a:t>
            </a:r>
            <a:r>
              <a:rPr lang="en-US" dirty="0">
                <a:hlinkClick r:id="rId11"/>
              </a:rPr>
              <a:t>https://ieeetv.ieee.org/ondemand/emc</a:t>
            </a:r>
            <a:r>
              <a:rPr lang="en-US" dirty="0"/>
              <a:t>) </a:t>
            </a:r>
          </a:p>
          <a:p>
            <a:r>
              <a:rPr lang="en-US" dirty="0">
                <a:hlinkClick r:id="rId12" action="ppaction://hlinksldjump"/>
              </a:rPr>
              <a:t>Web Design: IEEE </a:t>
            </a:r>
            <a:r>
              <a:rPr lang="en-US" dirty="0" err="1">
                <a:hlinkClick r:id="rId12" action="ppaction://hlinksldjump"/>
              </a:rPr>
              <a:t>Wordpress</a:t>
            </a:r>
            <a:endParaRPr lang="en-US" dirty="0"/>
          </a:p>
          <a:p>
            <a:r>
              <a:rPr lang="en-US" dirty="0">
                <a:hlinkClick r:id="rId13" action="ppaction://hlinksldjump"/>
              </a:rPr>
              <a:t>Collabratec</a:t>
            </a:r>
            <a:endParaRPr lang="en-US" dirty="0"/>
          </a:p>
          <a:p>
            <a:r>
              <a:rPr lang="en-US" dirty="0"/>
              <a:t>Chapter Reports</a:t>
            </a:r>
          </a:p>
          <a:p>
            <a:endParaRPr lang="en-US" dirty="0"/>
          </a:p>
        </p:txBody>
      </p:sp>
      <p:sp>
        <p:nvSpPr>
          <p:cNvPr id="5" name="Slide Number Placeholder 4">
            <a:extLst>
              <a:ext uri="{FF2B5EF4-FFF2-40B4-BE49-F238E27FC236}">
                <a16:creationId xmlns:a16="http://schemas.microsoft.com/office/drawing/2014/main" id="{4A6159DA-42E2-4411-9879-B8AD5D3BBE28}"/>
              </a:ext>
            </a:extLst>
          </p:cNvPr>
          <p:cNvSpPr>
            <a:spLocks noGrp="1"/>
          </p:cNvSpPr>
          <p:nvPr>
            <p:ph type="sldNum" sz="quarter" idx="12"/>
          </p:nvPr>
        </p:nvSpPr>
        <p:spPr/>
        <p:txBody>
          <a:bodyPr/>
          <a:lstStyle/>
          <a:p>
            <a:fld id="{03BE9B14-B398-894D-92FE-10AC19D55CC7}" type="slidenum">
              <a:rPr lang="en-US" smtClean="0"/>
              <a:t>3</a:t>
            </a:fld>
            <a:endParaRPr lang="en-US"/>
          </a:p>
        </p:txBody>
      </p:sp>
    </p:spTree>
    <p:extLst>
      <p:ext uri="{BB962C8B-B14F-4D97-AF65-F5344CB8AC3E}">
        <p14:creationId xmlns:p14="http://schemas.microsoft.com/office/powerpoint/2010/main" val="904744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312" y="866274"/>
            <a:ext cx="8229600" cy="1143000"/>
          </a:xfrm>
        </p:spPr>
        <p:txBody>
          <a:bodyPr>
            <a:normAutofit/>
          </a:bodyPr>
          <a:lstStyle/>
          <a:p>
            <a:r>
              <a:rPr lang="en-US" dirty="0"/>
              <a:t>Wordpress (4 of 4)</a:t>
            </a:r>
          </a:p>
        </p:txBody>
      </p:sp>
      <p:sp>
        <p:nvSpPr>
          <p:cNvPr id="9" name="Rectangle 5"/>
          <p:cNvSpPr>
            <a:spLocks noChangeArrowheads="1"/>
          </p:cNvSpPr>
          <p:nvPr/>
        </p:nvSpPr>
        <p:spPr bwMode="auto">
          <a:xfrm>
            <a:off x="1679576" y="1900340"/>
            <a:ext cx="862479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dirty="0">
                <a:latin typeface="+mj-lt"/>
              </a:rPr>
              <a:t>Download IEEE Sites theme tutorial file at</a:t>
            </a:r>
          </a:p>
          <a:p>
            <a:pPr eaLnBrk="0" fontAlgn="base" hangingPunct="0">
              <a:spcBef>
                <a:spcPct val="0"/>
              </a:spcBef>
              <a:spcAft>
                <a:spcPct val="0"/>
              </a:spcAft>
            </a:pPr>
            <a:r>
              <a:rPr lang="en-US" altLang="en-US" dirty="0">
                <a:latin typeface="+mj-lt"/>
                <a:hlinkClick r:id="rId3"/>
              </a:rPr>
              <a:t>https://drive.google.com/open?id=0B_i1MnQg-aYveXFtODFheFhXR1k&amp;authuser=0</a:t>
            </a:r>
            <a:r>
              <a:rPr lang="en-US" altLang="en-US" dirty="0">
                <a:latin typeface="+mj-lt"/>
              </a:rPr>
              <a:t>. </a:t>
            </a:r>
          </a:p>
          <a:p>
            <a:pPr eaLnBrk="0" fontAlgn="base" hangingPunct="0">
              <a:spcBef>
                <a:spcPct val="0"/>
              </a:spcBef>
              <a:spcAft>
                <a:spcPct val="0"/>
              </a:spcAft>
            </a:pPr>
            <a:endParaRPr lang="en-US" altLang="en-US" dirty="0">
              <a:latin typeface="+mj-lt"/>
            </a:endParaRPr>
          </a:p>
          <a:p>
            <a:pPr eaLnBrk="0" fontAlgn="base" hangingPunct="0">
              <a:spcBef>
                <a:spcPct val="0"/>
              </a:spcBef>
              <a:spcAft>
                <a:spcPct val="0"/>
              </a:spcAft>
            </a:pPr>
            <a:r>
              <a:rPr lang="en-US" altLang="en-US" dirty="0">
                <a:latin typeface="+mj-lt"/>
              </a:rPr>
              <a:t>You also check out the WordPress tutorials presented by Lance McBride and Ed Perkins at:</a:t>
            </a:r>
          </a:p>
          <a:p>
            <a:pPr eaLnBrk="0" fontAlgn="base" hangingPunct="0">
              <a:spcBef>
                <a:spcPct val="0"/>
              </a:spcBef>
              <a:spcAft>
                <a:spcPct val="0"/>
              </a:spcAft>
            </a:pPr>
            <a:r>
              <a:rPr lang="en-US" altLang="en-US" dirty="0">
                <a:latin typeface="+mj-lt"/>
              </a:rPr>
              <a:t> </a:t>
            </a:r>
          </a:p>
          <a:p>
            <a:pPr eaLnBrk="0" fontAlgn="base" hangingPunct="0">
              <a:spcBef>
                <a:spcPct val="0"/>
              </a:spcBef>
              <a:spcAft>
                <a:spcPct val="0"/>
              </a:spcAft>
            </a:pPr>
            <a:r>
              <a:rPr lang="en-US" altLang="en-US" dirty="0">
                <a:latin typeface="+mj-lt"/>
              </a:rPr>
              <a:t>Session 1 – Fundamentals  – Basic WordPress interface and structure, Templates, Calendar</a:t>
            </a:r>
          </a:p>
          <a:p>
            <a:pPr eaLnBrk="0" fontAlgn="base" hangingPunct="0">
              <a:spcBef>
                <a:spcPct val="0"/>
              </a:spcBef>
              <a:spcAft>
                <a:spcPct val="0"/>
              </a:spcAft>
            </a:pPr>
            <a:r>
              <a:rPr lang="en-US" altLang="en-US" dirty="0">
                <a:latin typeface="+mj-lt"/>
                <a:hlinkClick r:id="rId4"/>
              </a:rPr>
              <a:t>http://research.microsoft.com/apps/video/default.aspx?id=242111</a:t>
            </a:r>
            <a:endParaRPr lang="en-US" altLang="en-US" dirty="0">
              <a:latin typeface="+mj-lt"/>
            </a:endParaRPr>
          </a:p>
          <a:p>
            <a:pPr eaLnBrk="0" fontAlgn="base" hangingPunct="0">
              <a:spcBef>
                <a:spcPct val="0"/>
              </a:spcBef>
              <a:spcAft>
                <a:spcPct val="0"/>
              </a:spcAft>
            </a:pPr>
            <a:r>
              <a:rPr lang="en-US" altLang="en-US" dirty="0">
                <a:latin typeface="+mj-lt"/>
              </a:rPr>
              <a:t> </a:t>
            </a:r>
          </a:p>
          <a:p>
            <a:pPr eaLnBrk="0" fontAlgn="base" hangingPunct="0">
              <a:spcBef>
                <a:spcPct val="0"/>
              </a:spcBef>
              <a:spcAft>
                <a:spcPct val="0"/>
              </a:spcAft>
            </a:pPr>
            <a:r>
              <a:rPr lang="en-US" altLang="en-US" dirty="0">
                <a:latin typeface="+mj-lt"/>
              </a:rPr>
              <a:t>Session 2 – Intermediate - Metatags, Plugins, </a:t>
            </a:r>
            <a:r>
              <a:rPr lang="en-US" altLang="en-US" dirty="0" err="1">
                <a:latin typeface="+mj-lt"/>
              </a:rPr>
              <a:t>vTools</a:t>
            </a:r>
            <a:r>
              <a:rPr lang="en-US" altLang="en-US" dirty="0">
                <a:latin typeface="+mj-lt"/>
              </a:rPr>
              <a:t> Calendar, Forms, Surveys, </a:t>
            </a:r>
          </a:p>
          <a:p>
            <a:pPr eaLnBrk="0" fontAlgn="base" hangingPunct="0">
              <a:spcBef>
                <a:spcPct val="0"/>
              </a:spcBef>
              <a:spcAft>
                <a:spcPct val="0"/>
              </a:spcAft>
            </a:pPr>
            <a:r>
              <a:rPr lang="en-US" altLang="en-US" dirty="0">
                <a:latin typeface="+mj-lt"/>
              </a:rPr>
              <a:t>Promo Images, Redirections, ecommerce)</a:t>
            </a:r>
          </a:p>
          <a:p>
            <a:pPr eaLnBrk="0" fontAlgn="base" hangingPunct="0">
              <a:spcBef>
                <a:spcPct val="0"/>
              </a:spcBef>
              <a:spcAft>
                <a:spcPct val="0"/>
              </a:spcAft>
            </a:pPr>
            <a:r>
              <a:rPr lang="en-US" altLang="en-US" dirty="0">
                <a:latin typeface="+mj-lt"/>
                <a:hlinkClick r:id="rId5"/>
              </a:rPr>
              <a:t>http://research.microsoft.com/apps/video/default.aspx?id=242109</a:t>
            </a:r>
            <a:endParaRPr lang="en-US" altLang="en-US" dirty="0">
              <a:latin typeface="+mj-lt"/>
            </a:endParaRPr>
          </a:p>
          <a:p>
            <a:pPr eaLnBrk="0" fontAlgn="base" hangingPunct="0">
              <a:spcBef>
                <a:spcPct val="0"/>
              </a:spcBef>
              <a:spcAft>
                <a:spcPct val="0"/>
              </a:spcAft>
            </a:pPr>
            <a:r>
              <a:rPr lang="en-US" altLang="en-US" dirty="0">
                <a:latin typeface="+mj-lt"/>
              </a:rPr>
              <a:t> </a:t>
            </a:r>
          </a:p>
        </p:txBody>
      </p:sp>
      <p:sp>
        <p:nvSpPr>
          <p:cNvPr id="11" name="AutoShape 7" descr="https://lh3.googleusercontent.com/75J0ZKyfmYds0QokY7yoHPN7UAzbCuVD1QCU83L6_6I11tinUTsPRIRa_tBdrRw59nD5Mw=w225-h150-p">
            <a:hlinkClick r:id="rId6"/>
          </p:cNvPr>
          <p:cNvSpPr>
            <a:spLocks noChangeAspect="1" noChangeArrowheads="1"/>
          </p:cNvSpPr>
          <p:nvPr/>
        </p:nvSpPr>
        <p:spPr bwMode="auto">
          <a:xfrm>
            <a:off x="1679575" y="-5699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https://ssl.gstatic.com/docs/doclist/images/mediatype/icon_3_pdf_x16.png"/>
          <p:cNvSpPr>
            <a:spLocks noChangeAspect="1" noChangeArrowheads="1"/>
          </p:cNvSpPr>
          <p:nvPr/>
        </p:nvSpPr>
        <p:spPr bwMode="auto">
          <a:xfrm>
            <a:off x="1679575" y="-295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5" name="Object 14">
            <a:hlinkClick r:id="" action="ppaction://ole?verb=0"/>
          </p:cNvPr>
          <p:cNvGraphicFramePr>
            <a:graphicFrameLocks noChangeAspect="1"/>
          </p:cNvGraphicFramePr>
          <p:nvPr/>
        </p:nvGraphicFramePr>
        <p:xfrm>
          <a:off x="2209800" y="5062558"/>
          <a:ext cx="914400" cy="792163"/>
        </p:xfrm>
        <a:graphic>
          <a:graphicData uri="http://schemas.openxmlformats.org/presentationml/2006/ole">
            <mc:AlternateContent xmlns:mc="http://schemas.openxmlformats.org/markup-compatibility/2006">
              <mc:Choice xmlns:v="urn:schemas-microsoft-com:vml" Requires="v">
                <p:oleObj spid="_x0000_s2167" name="Presentation" showAsIcon="1" r:id="rId7" imgW="914400" imgH="792360" progId="PowerPoint.Show.12">
                  <p:embed/>
                </p:oleObj>
              </mc:Choice>
              <mc:Fallback>
                <p:oleObj name="Presentation" showAsIcon="1" r:id="rId7" imgW="914400" imgH="792360" progId="PowerPoint.Show.12">
                  <p:embed/>
                  <p:pic>
                    <p:nvPicPr>
                      <p:cNvPr id="15" name="Object 14">
                        <a:hlinkClick r:id="" action="ppaction://ole?verb=0"/>
                      </p:cNvPr>
                      <p:cNvPicPr/>
                      <p:nvPr/>
                    </p:nvPicPr>
                    <p:blipFill>
                      <a:blip r:embed="rId8"/>
                      <a:stretch>
                        <a:fillRect/>
                      </a:stretch>
                    </p:blipFill>
                    <p:spPr>
                      <a:xfrm>
                        <a:off x="2209800" y="5062558"/>
                        <a:ext cx="914400" cy="79216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724400" y="5062558"/>
          <a:ext cx="914400" cy="792163"/>
        </p:xfrm>
        <a:graphic>
          <a:graphicData uri="http://schemas.openxmlformats.org/presentationml/2006/ole">
            <mc:AlternateContent xmlns:mc="http://schemas.openxmlformats.org/markup-compatibility/2006">
              <mc:Choice xmlns:v="urn:schemas-microsoft-com:vml" Requires="v">
                <p:oleObj spid="_x0000_s2168" name="Acrobat Document" showAsIcon="1" r:id="rId9" imgW="914400" imgH="792360" progId="AcroExch.Document.11">
                  <p:embed/>
                </p:oleObj>
              </mc:Choice>
              <mc:Fallback>
                <p:oleObj name="Acrobat Document" showAsIcon="1" r:id="rId9" imgW="914400" imgH="792360" progId="AcroExch.Document.11">
                  <p:embed/>
                  <p:pic>
                    <p:nvPicPr>
                      <p:cNvPr id="16" name="Object 15"/>
                      <p:cNvPicPr/>
                      <p:nvPr/>
                    </p:nvPicPr>
                    <p:blipFill>
                      <a:blip r:embed="rId10"/>
                      <a:stretch>
                        <a:fillRect/>
                      </a:stretch>
                    </p:blipFill>
                    <p:spPr>
                      <a:xfrm>
                        <a:off x="4724400" y="5062558"/>
                        <a:ext cx="914400" cy="792163"/>
                      </a:xfrm>
                      <a:prstGeom prst="rect">
                        <a:avLst/>
                      </a:prstGeom>
                    </p:spPr>
                  </p:pic>
                </p:oleObj>
              </mc:Fallback>
            </mc:AlternateContent>
          </a:graphicData>
        </a:graphic>
      </p:graphicFrame>
      <p:graphicFrame>
        <p:nvGraphicFramePr>
          <p:cNvPr id="17" name="Object 16">
            <a:hlinkClick r:id="" action="ppaction://ole?verb=0"/>
          </p:cNvPr>
          <p:cNvGraphicFramePr>
            <a:graphicFrameLocks noChangeAspect="1"/>
          </p:cNvGraphicFramePr>
          <p:nvPr/>
        </p:nvGraphicFramePr>
        <p:xfrm>
          <a:off x="7162800" y="5169014"/>
          <a:ext cx="914400" cy="792163"/>
        </p:xfrm>
        <a:graphic>
          <a:graphicData uri="http://schemas.openxmlformats.org/presentationml/2006/ole">
            <mc:AlternateContent xmlns:mc="http://schemas.openxmlformats.org/markup-compatibility/2006">
              <mc:Choice xmlns:v="urn:schemas-microsoft-com:vml" Requires="v">
                <p:oleObj spid="_x0000_s2169" name="Presentation" showAsIcon="1" r:id="rId11" imgW="914400" imgH="792360" progId="PowerPoint.Show.12">
                  <p:embed/>
                </p:oleObj>
              </mc:Choice>
              <mc:Fallback>
                <p:oleObj name="Presentation" showAsIcon="1" r:id="rId11" imgW="914400" imgH="792360" progId="PowerPoint.Show.12">
                  <p:embed/>
                  <p:pic>
                    <p:nvPicPr>
                      <p:cNvPr id="17" name="Object 16">
                        <a:hlinkClick r:id="" action="ppaction://ole?verb=0"/>
                      </p:cNvPr>
                      <p:cNvPicPr/>
                      <p:nvPr/>
                    </p:nvPicPr>
                    <p:blipFill>
                      <a:blip r:embed="rId12"/>
                      <a:stretch>
                        <a:fillRect/>
                      </a:stretch>
                    </p:blipFill>
                    <p:spPr>
                      <a:xfrm>
                        <a:off x="7162800" y="5169014"/>
                        <a:ext cx="914400" cy="792163"/>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8DC9FB3-4EA6-45CD-B6F3-5D2814F7E35B}"/>
              </a:ext>
            </a:extLst>
          </p:cNvPr>
          <p:cNvSpPr>
            <a:spLocks noGrp="1"/>
          </p:cNvSpPr>
          <p:nvPr>
            <p:ph type="sldNum" sz="quarter" idx="12"/>
          </p:nvPr>
        </p:nvSpPr>
        <p:spPr/>
        <p:txBody>
          <a:bodyPr/>
          <a:lstStyle/>
          <a:p>
            <a:fld id="{03BE9B14-B398-894D-92FE-10AC19D55CC7}" type="slidenum">
              <a:rPr lang="en-US" smtClean="0"/>
              <a:t>30</a:t>
            </a:fld>
            <a:endParaRPr lang="en-US"/>
          </a:p>
        </p:txBody>
      </p:sp>
    </p:spTree>
    <p:extLst>
      <p:ext uri="{BB962C8B-B14F-4D97-AF65-F5344CB8AC3E}">
        <p14:creationId xmlns:p14="http://schemas.microsoft.com/office/powerpoint/2010/main" val="3620802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462" y="913665"/>
            <a:ext cx="8229600" cy="1143000"/>
          </a:xfrm>
        </p:spPr>
        <p:txBody>
          <a:bodyPr>
            <a:normAutofit/>
          </a:bodyPr>
          <a:lstStyle/>
          <a:p>
            <a:r>
              <a:rPr lang="en-US" dirty="0"/>
              <a:t>What’s new with the EMC Society</a:t>
            </a:r>
          </a:p>
        </p:txBody>
      </p:sp>
      <p:sp>
        <p:nvSpPr>
          <p:cNvPr id="6" name="Rectangle 3"/>
          <p:cNvSpPr>
            <a:spLocks noChangeArrowheads="1"/>
          </p:cNvSpPr>
          <p:nvPr/>
        </p:nvSpPr>
        <p:spPr bwMode="auto">
          <a:xfrm>
            <a:off x="1607361" y="1765491"/>
            <a:ext cx="8884177"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ct val="0"/>
              </a:spcAft>
              <a:buFont typeface="Arial" panose="020B0604020202020204" pitchFamily="34" charset="0"/>
              <a:buChar char="•"/>
            </a:pPr>
            <a:r>
              <a:rPr lang="en-US" altLang="en-US" sz="1600" dirty="0">
                <a:latin typeface="+mj-lt"/>
              </a:rPr>
              <a:t> </a:t>
            </a:r>
            <a:r>
              <a:rPr lang="en-US" altLang="en-US" sz="1600" b="1" dirty="0">
                <a:latin typeface="+mj-lt"/>
              </a:rPr>
              <a:t>IoT participation along with other IEEE Societies (collaboration/have a stake): EMC Contributor Mike Violette (</a:t>
            </a:r>
            <a:r>
              <a:rPr lang="en-US" altLang="en-US" sz="1600" b="1" dirty="0" err="1">
                <a:latin typeface="+mj-lt"/>
              </a:rPr>
              <a:t>DC.Northern</a:t>
            </a:r>
            <a:r>
              <a:rPr lang="en-US" altLang="en-US" sz="1600" b="1" dirty="0">
                <a:latin typeface="+mj-lt"/>
              </a:rPr>
              <a:t> VA Chapter Chair)</a:t>
            </a:r>
          </a:p>
          <a:p>
            <a:pPr eaLnBrk="0" fontAlgn="base" hangingPunct="0">
              <a:spcBef>
                <a:spcPct val="0"/>
              </a:spcBef>
              <a:spcAft>
                <a:spcPct val="0"/>
              </a:spcAft>
            </a:pPr>
            <a:endParaRPr lang="en-US" altLang="en-US" sz="1600"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IEEE EMC Women-In-Engineering Rep (WIE) -&gt; Susanna </a:t>
            </a:r>
            <a:r>
              <a:rPr lang="en-US" altLang="en-US" sz="1600" b="1" dirty="0" err="1">
                <a:latin typeface="+mj-lt"/>
              </a:rPr>
              <a:t>Kaule</a:t>
            </a:r>
            <a:endParaRPr lang="en-US" altLang="en-US" sz="1600" b="1" dirty="0">
              <a:latin typeface="+mj-lt"/>
            </a:endParaRP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A Practical Paper Journal is being discussed as a separate electronic only and/or print publication. This would include application oriented papers or papers presenting case-studies. </a:t>
            </a: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Calling for Participation into the TCs: (Technical Committees) and PACE-IEEE USA (Professional Activities Committees for Engineer BUT it is not just about USA).  For more PACE information, contact Kimball Williams (</a:t>
            </a:r>
            <a:r>
              <a:rPr lang="en-US" altLang="en-US" sz="1600" b="1" dirty="0">
                <a:latin typeface="+mj-lt"/>
                <a:hlinkClick r:id="rId2"/>
              </a:rPr>
              <a:t>k.Williams@ieee.org</a:t>
            </a:r>
            <a:r>
              <a:rPr lang="en-US" altLang="en-US" sz="1600" b="1" dirty="0">
                <a:latin typeface="+mj-lt"/>
              </a:rPr>
              <a:t>) </a:t>
            </a:r>
            <a:r>
              <a:rPr lang="en-US" altLang="en-US" sz="1600" b="1" dirty="0">
                <a:latin typeface="+mj-lt"/>
                <a:hlinkClick r:id="rId3"/>
              </a:rPr>
              <a:t>https://www.ieeeusa.org/volunteers/pace/</a:t>
            </a: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IEEE USA: free e-book every quarter: check your email and resend to your members</a:t>
            </a: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Student Liaison: TBD (looking for candidates, contact Vignesh@ieee.org)</a:t>
            </a: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r>
              <a:rPr lang="en-US" altLang="en-US" sz="1600" b="1" dirty="0">
                <a:latin typeface="+mj-lt"/>
              </a:rPr>
              <a:t>Young Professionals (Starting Term 2018): Louann Devine </a:t>
            </a:r>
            <a:r>
              <a:rPr lang="en-US" altLang="en-US" sz="1600" b="1" dirty="0">
                <a:latin typeface="+mj-lt"/>
                <a:hlinkClick r:id="rId4"/>
              </a:rPr>
              <a:t>ieeeypemc@gmail.com</a:t>
            </a:r>
            <a:endParaRPr lang="en-US" altLang="en-US" sz="1600" b="1" dirty="0">
              <a:latin typeface="+mj-lt"/>
            </a:endParaRPr>
          </a:p>
          <a:p>
            <a:pPr eaLnBrk="0" fontAlgn="base" hangingPunct="0">
              <a:spcBef>
                <a:spcPct val="0"/>
              </a:spcBef>
              <a:spcAft>
                <a:spcPct val="0"/>
              </a:spcAft>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marL="285750" indent="-285750" eaLnBrk="0" fontAlgn="base" hangingPunct="0">
              <a:spcBef>
                <a:spcPct val="0"/>
              </a:spcBef>
              <a:spcAft>
                <a:spcPct val="0"/>
              </a:spcAft>
              <a:buFont typeface="Arial" panose="020B0604020202020204" pitchFamily="34" charset="0"/>
              <a:buChar char="•"/>
            </a:pPr>
            <a:endParaRPr lang="en-US" altLang="en-US" sz="1600" b="1" dirty="0">
              <a:latin typeface="+mj-lt"/>
            </a:endParaRPr>
          </a:p>
          <a:p>
            <a:pPr eaLnBrk="0" fontAlgn="base" hangingPunct="0">
              <a:spcBef>
                <a:spcPct val="0"/>
              </a:spcBef>
              <a:spcAft>
                <a:spcPct val="0"/>
              </a:spcAft>
            </a:pPr>
            <a:endParaRPr lang="en-US" altLang="en-US" sz="1600" dirty="0">
              <a:latin typeface="+mj-lt"/>
            </a:endParaRPr>
          </a:p>
          <a:p>
            <a:pPr eaLnBrk="0" fontAlgn="base" hangingPunct="0">
              <a:spcBef>
                <a:spcPct val="0"/>
              </a:spcBef>
              <a:spcAft>
                <a:spcPct val="0"/>
              </a:spcAft>
            </a:pPr>
            <a:endParaRPr lang="en-US" altLang="en-US" sz="1600" dirty="0">
              <a:latin typeface="+mj-lt"/>
            </a:endParaRPr>
          </a:p>
        </p:txBody>
      </p:sp>
      <p:sp>
        <p:nvSpPr>
          <p:cNvPr id="4" name="Slide Number Placeholder 3">
            <a:extLst>
              <a:ext uri="{FF2B5EF4-FFF2-40B4-BE49-F238E27FC236}">
                <a16:creationId xmlns:a16="http://schemas.microsoft.com/office/drawing/2014/main" id="{FB98E3BD-88C6-4D20-A70C-F13C1C9C5B58}"/>
              </a:ext>
            </a:extLst>
          </p:cNvPr>
          <p:cNvSpPr>
            <a:spLocks noGrp="1"/>
          </p:cNvSpPr>
          <p:nvPr>
            <p:ph type="sldNum" sz="quarter" idx="12"/>
          </p:nvPr>
        </p:nvSpPr>
        <p:spPr/>
        <p:txBody>
          <a:bodyPr/>
          <a:lstStyle/>
          <a:p>
            <a:fld id="{03BE9B14-B398-894D-92FE-10AC19D55CC7}" type="slidenum">
              <a:rPr lang="en-US" smtClean="0"/>
              <a:t>31</a:t>
            </a:fld>
            <a:endParaRPr lang="en-US"/>
          </a:p>
        </p:txBody>
      </p:sp>
    </p:spTree>
    <p:extLst>
      <p:ext uri="{BB962C8B-B14F-4D97-AF65-F5344CB8AC3E}">
        <p14:creationId xmlns:p14="http://schemas.microsoft.com/office/powerpoint/2010/main" val="78673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0047" y="1019374"/>
            <a:ext cx="8999140" cy="1287532"/>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Who will you work with and How</a:t>
            </a:r>
          </a:p>
          <a:p>
            <a:pPr marL="446088" indent="-446088" algn="just">
              <a:spcBef>
                <a:spcPts val="100"/>
              </a:spcBef>
              <a:defRPr/>
            </a:pPr>
            <a:r>
              <a:rPr lang="en-US" dirty="0">
                <a:latin typeface="+mj-lt"/>
                <a:ea typeface="+mj-ea"/>
                <a:cs typeface="+mj-cs"/>
              </a:rPr>
              <a:t>			Note: This table is </a:t>
            </a:r>
            <a:r>
              <a:rPr lang="en-US" b="1" u="sng" dirty="0">
                <a:latin typeface="+mj-lt"/>
                <a:ea typeface="+mj-ea"/>
                <a:cs typeface="+mj-cs"/>
              </a:rPr>
              <a:t>NOT a 1-1 answer</a:t>
            </a:r>
          </a:p>
          <a:p>
            <a:pPr marL="446088" lvl="1" indent="-446088" algn="just">
              <a:spcBef>
                <a:spcPts val="100"/>
              </a:spcBef>
              <a:buFontTx/>
              <a:buChar char="-"/>
              <a:defRPr/>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82854196"/>
              </p:ext>
            </p:extLst>
          </p:nvPr>
        </p:nvGraphicFramePr>
        <p:xfrm>
          <a:off x="4117538" y="1591559"/>
          <a:ext cx="6897089" cy="5129916"/>
        </p:xfrm>
        <a:graphic>
          <a:graphicData uri="http://schemas.openxmlformats.org/drawingml/2006/table">
            <a:tbl>
              <a:tblPr firstRow="1" bandRow="1">
                <a:tableStyleId>{5C22544A-7EE6-4342-B048-85BDC9FD1C3A}</a:tableStyleId>
              </a:tblPr>
              <a:tblGrid>
                <a:gridCol w="2129665">
                  <a:extLst>
                    <a:ext uri="{9D8B030D-6E8A-4147-A177-3AD203B41FA5}">
                      <a16:colId xmlns:a16="http://schemas.microsoft.com/office/drawing/2014/main" val="20000"/>
                    </a:ext>
                  </a:extLst>
                </a:gridCol>
                <a:gridCol w="1416174">
                  <a:extLst>
                    <a:ext uri="{9D8B030D-6E8A-4147-A177-3AD203B41FA5}">
                      <a16:colId xmlns:a16="http://schemas.microsoft.com/office/drawing/2014/main" val="20001"/>
                    </a:ext>
                  </a:extLst>
                </a:gridCol>
                <a:gridCol w="3351250">
                  <a:extLst>
                    <a:ext uri="{9D8B030D-6E8A-4147-A177-3AD203B41FA5}">
                      <a16:colId xmlns:a16="http://schemas.microsoft.com/office/drawing/2014/main" val="20002"/>
                    </a:ext>
                  </a:extLst>
                </a:gridCol>
              </a:tblGrid>
              <a:tr h="250557">
                <a:tc>
                  <a:txBody>
                    <a:bodyPr/>
                    <a:lstStyle/>
                    <a:p>
                      <a:pPr algn="ctr" rtl="0" fontAlgn="ctr"/>
                      <a:r>
                        <a:rPr lang="en-US" sz="1700" u="none" strike="noStrike" dirty="0">
                          <a:effectLst/>
                        </a:rPr>
                        <a:t>WHO</a:t>
                      </a:r>
                      <a:endParaRPr lang="en-US" sz="1700" b="1" i="0" u="none" strike="noStrike" dirty="0">
                        <a:solidFill>
                          <a:srgbClr val="FFFFFF"/>
                        </a:solidFill>
                        <a:effectLst/>
                        <a:latin typeface="Calibri" panose="020F0502020204030204" pitchFamily="34" charset="0"/>
                      </a:endParaRPr>
                    </a:p>
                  </a:txBody>
                  <a:tcPr marL="7123" marR="7123" marT="7123" marB="0" anchor="ctr"/>
                </a:tc>
                <a:tc>
                  <a:txBody>
                    <a:bodyPr/>
                    <a:lstStyle/>
                    <a:p>
                      <a:pPr algn="ctr" rtl="0" fontAlgn="ctr"/>
                      <a:r>
                        <a:rPr lang="en-US" sz="1700" u="none" strike="noStrike">
                          <a:effectLst/>
                        </a:rPr>
                        <a:t>How</a:t>
                      </a:r>
                      <a:endParaRPr lang="en-US" sz="1700" b="1" i="0" u="none" strike="noStrike">
                        <a:solidFill>
                          <a:srgbClr val="FFFFFF"/>
                        </a:solidFill>
                        <a:effectLst/>
                        <a:latin typeface="Calibri" panose="020F0502020204030204" pitchFamily="34" charset="0"/>
                      </a:endParaRPr>
                    </a:p>
                  </a:txBody>
                  <a:tcPr marL="7123" marR="7123" marT="7123" marB="0" anchor="ctr"/>
                </a:tc>
                <a:tc>
                  <a:txBody>
                    <a:bodyPr/>
                    <a:lstStyle/>
                    <a:p>
                      <a:pPr algn="ctr" rtl="0" fontAlgn="ctr"/>
                      <a:r>
                        <a:rPr lang="en-US" sz="1700" u="none" strike="noStrike" dirty="0">
                          <a:effectLst/>
                        </a:rPr>
                        <a:t>Link</a:t>
                      </a:r>
                      <a:endParaRPr lang="en-US" sz="1700" b="1" i="0" u="none" strike="noStrike" dirty="0">
                        <a:solidFill>
                          <a:srgbClr val="FFFFFF"/>
                        </a:solidFill>
                        <a:effectLst/>
                        <a:latin typeface="Calibri" panose="020F0502020204030204" pitchFamily="34" charset="0"/>
                      </a:endParaRPr>
                    </a:p>
                  </a:txBody>
                  <a:tcPr marL="7123" marR="7123" marT="7123" marB="0" anchor="ctr"/>
                </a:tc>
                <a:extLst>
                  <a:ext uri="{0D108BD9-81ED-4DB2-BD59-A6C34878D82A}">
                    <a16:rowId xmlns:a16="http://schemas.microsoft.com/office/drawing/2014/main" val="10000"/>
                  </a:ext>
                </a:extLst>
              </a:tr>
              <a:tr h="167038">
                <a:tc>
                  <a:txBody>
                    <a:bodyPr/>
                    <a:lstStyle/>
                    <a:p>
                      <a:pPr algn="l" rtl="0" fontAlgn="ctr"/>
                      <a:r>
                        <a:rPr lang="en-US" sz="1100" u="none" strike="noStrike" dirty="0">
                          <a:effectLst/>
                        </a:rPr>
                        <a:t>Section</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fontAlgn="t"/>
                      <a:r>
                        <a:rPr lang="en-US" sz="1100" u="none" strike="noStrike" dirty="0">
                          <a:effectLst/>
                        </a:rPr>
                        <a:t> </a:t>
                      </a:r>
                      <a:endParaRPr lang="en-US" sz="1100" b="0" i="0" u="none" strike="noStrike" dirty="0">
                        <a:solidFill>
                          <a:srgbClr val="000000"/>
                        </a:solidFill>
                        <a:effectLst/>
                        <a:latin typeface="Arial" panose="020B0604020202020204" pitchFamily="34" charset="0"/>
                      </a:endParaRPr>
                    </a:p>
                  </a:txBody>
                  <a:tcPr marL="7123" marR="7123" marT="7123" marB="0"/>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1"/>
                  </a:ext>
                </a:extLst>
              </a:tr>
              <a:tr h="1367203">
                <a:tc>
                  <a:txBody>
                    <a:bodyPr/>
                    <a:lstStyle/>
                    <a:p>
                      <a:pPr algn="l" rtl="0" fontAlgn="ctr"/>
                      <a:r>
                        <a:rPr lang="en-US" sz="1100" u="none" strike="noStrike" dirty="0">
                          <a:effectLst/>
                        </a:rPr>
                        <a:t>YPs (Society AND Affinity Group) Students/Student Branch Chapters (SBC)</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Presentation (with food), Social Activities</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Be a Speaker at the SBC/YP/WIE session Congress.  R8 (once every 2 years, summer), R9 (once every 2 years), R10 (every year, summer), R6 (once a year at Las Vegas before CES in January)</a:t>
                      </a:r>
                    </a:p>
                    <a:p>
                      <a:pPr algn="l" fontAlgn="b"/>
                      <a:r>
                        <a:rPr lang="en-US" sz="1100" b="0" i="0" u="none" strike="noStrike" dirty="0">
                          <a:solidFill>
                            <a:srgbClr val="000000"/>
                          </a:solidFill>
                          <a:effectLst/>
                          <a:latin typeface="Calibri" panose="020F0502020204030204" pitchFamily="34" charset="0"/>
                        </a:rPr>
                        <a:t>Get involved with IEEE STEP (Student</a:t>
                      </a:r>
                      <a:r>
                        <a:rPr lang="en-US" sz="1100" b="0" i="0" u="none" strike="noStrike" baseline="0" dirty="0">
                          <a:solidFill>
                            <a:srgbClr val="000000"/>
                          </a:solidFill>
                          <a:effectLst/>
                          <a:latin typeface="Calibri" panose="020F0502020204030204" pitchFamily="34" charset="0"/>
                        </a:rPr>
                        <a:t> Transition &amp; Elevation Partnership) such as be a panelist at a College through their Student Branch. </a:t>
                      </a:r>
                      <a:r>
                        <a:rPr lang="en-US" sz="1100" b="0" i="0" u="none" strike="noStrike" baseline="0" dirty="0">
                          <a:solidFill>
                            <a:srgbClr val="000000"/>
                          </a:solidFill>
                          <a:effectLst/>
                          <a:latin typeface="Calibri" panose="020F0502020204030204" pitchFamily="34" charset="0"/>
                          <a:hlinkClick r:id="rId2"/>
                        </a:rPr>
                        <a:t>https://www.ieee.org/societies_communities/geo_activities/volunteer_recruitment_toolkit.html</a:t>
                      </a:r>
                      <a:endParaRPr lang="en-US" sz="1100" b="0" i="0" u="none" strike="noStrike" baseline="0"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2"/>
                  </a:ext>
                </a:extLst>
              </a:tr>
              <a:tr h="167038">
                <a:tc>
                  <a:txBody>
                    <a:bodyPr/>
                    <a:lstStyle/>
                    <a:p>
                      <a:pPr algn="l" rtl="0" fontAlgn="ctr"/>
                      <a:r>
                        <a:rPr lang="en-US" sz="1100" u="none" strike="noStrike" dirty="0">
                          <a:effectLst/>
                        </a:rPr>
                        <a:t>Sister Societies</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dirty="0">
                          <a:effectLst/>
                        </a:rPr>
                        <a:t>IEEE TV</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https://ieeetv.ieee.org/</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3"/>
                  </a:ext>
                </a:extLst>
              </a:tr>
              <a:tr h="501114">
                <a:tc>
                  <a:txBody>
                    <a:bodyPr/>
                    <a:lstStyle/>
                    <a:p>
                      <a:pPr algn="l" rtl="0" fontAlgn="ctr"/>
                      <a:r>
                        <a:rPr lang="en-US" sz="1100" u="none" strike="noStrike" dirty="0">
                          <a:effectLst/>
                        </a:rPr>
                        <a:t>EMC Associations, Universities, City Council</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Professors, Open House, presentations (with food)</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 webinar</a:t>
                      </a:r>
                      <a:r>
                        <a:rPr lang="en-US" sz="1100" u="none" strike="noStrike" baseline="0" dirty="0">
                          <a:effectLst/>
                        </a:rPr>
                        <a:t> series</a:t>
                      </a:r>
                      <a:r>
                        <a:rPr lang="en-US" sz="1100" u="none" strike="noStrike" dirty="0">
                          <a:effectLst/>
                        </a:rPr>
                        <a:t> – Young</a:t>
                      </a:r>
                      <a:r>
                        <a:rPr lang="en-US" sz="1100" u="none" strike="noStrike" baseline="0" dirty="0">
                          <a:effectLst/>
                        </a:rPr>
                        <a:t> Professionals </a:t>
                      </a:r>
                    </a:p>
                    <a:p>
                      <a:pPr algn="l" fontAlgn="b"/>
                      <a:r>
                        <a:rPr lang="en-US" sz="1100" b="0" i="0" u="none" strike="noStrike" dirty="0">
                          <a:solidFill>
                            <a:srgbClr val="000000"/>
                          </a:solidFill>
                          <a:effectLst/>
                          <a:latin typeface="Calibri" panose="020F0502020204030204" pitchFamily="34" charset="0"/>
                          <a:hlinkClick r:id="rId3"/>
                        </a:rPr>
                        <a:t>https://www.ieee.org/membership_services/membership/young_professionals/events/index.html</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4"/>
                  </a:ext>
                </a:extLst>
              </a:tr>
              <a:tr h="835189">
                <a:tc>
                  <a:txBody>
                    <a:bodyPr/>
                    <a:lstStyle/>
                    <a:p>
                      <a:pPr algn="l" rtl="0" fontAlgn="ctr"/>
                      <a:r>
                        <a:rPr lang="en-US" sz="1100" u="none" strike="noStrike" dirty="0">
                          <a:effectLst/>
                        </a:rPr>
                        <a:t>Active members,</a:t>
                      </a:r>
                      <a:r>
                        <a:rPr lang="en-US" sz="1100" u="none" strike="noStrike" baseline="0" dirty="0">
                          <a:effectLst/>
                        </a:rPr>
                        <a:t> Section</a:t>
                      </a:r>
                      <a:endParaRPr lang="en-US" sz="1100" b="0" i="0" u="none" strike="noStrike" dirty="0">
                        <a:solidFill>
                          <a:srgbClr val="000000"/>
                        </a:solidFill>
                        <a:effectLst/>
                        <a:latin typeface="Calibri" panose="020F0502020204030204" pitchFamily="34" charset="0"/>
                      </a:endParaRPr>
                    </a:p>
                  </a:txBody>
                  <a:tcPr marL="7123" marR="7123" marT="7123" marB="0" anchor="ctr"/>
                </a:tc>
                <a:tc>
                  <a:txBody>
                    <a:bodyPr/>
                    <a:lstStyle/>
                    <a:p>
                      <a:pPr algn="l" rtl="0" fontAlgn="ctr"/>
                      <a:r>
                        <a:rPr lang="en-US" sz="1100" u="none" strike="noStrike">
                          <a:effectLst/>
                        </a:rPr>
                        <a:t>eNotice (vtools) = Newletter sent to all your members (automatically add new members) </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100" u="none" strike="noStrike" dirty="0">
                          <a:effectLst/>
                        </a:rPr>
                        <a:t>http://www.ieee.org/about/volunteers/enotice/enotice_index.html</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5"/>
                  </a:ext>
                </a:extLst>
              </a:tr>
              <a:tr h="334076">
                <a:tc>
                  <a:txBody>
                    <a:bodyPr/>
                    <a:lstStyle/>
                    <a:p>
                      <a:pPr algn="l" fontAlgn="t"/>
                      <a:r>
                        <a:rPr lang="en-US" sz="1100" u="none" strike="noStrike" dirty="0">
                          <a:effectLst/>
                        </a:rPr>
                        <a:t> </a:t>
                      </a:r>
                      <a:endParaRPr lang="en-US" sz="1100" b="0" i="0" u="none" strike="noStrike" dirty="0">
                        <a:solidFill>
                          <a:srgbClr val="000000"/>
                        </a:solidFill>
                        <a:effectLst/>
                        <a:latin typeface="Arial" panose="020B0604020202020204" pitchFamily="34" charset="0"/>
                      </a:endParaRPr>
                    </a:p>
                  </a:txBody>
                  <a:tcPr marL="7123" marR="7123" marT="7123" marB="0"/>
                </a:tc>
                <a:tc>
                  <a:txBody>
                    <a:bodyPr/>
                    <a:lstStyle/>
                    <a:p>
                      <a:pPr algn="l" rtl="0" fontAlgn="ctr"/>
                      <a:r>
                        <a:rPr lang="en-US" sz="1100" u="none" strike="noStrike">
                          <a:effectLst/>
                        </a:rPr>
                        <a:t>Collaboractec for volunteers</a:t>
                      </a:r>
                      <a:endParaRPr lang="en-US" sz="1100" b="0" i="0" u="none" strike="noStrike">
                        <a:solidFill>
                          <a:srgbClr val="000000"/>
                        </a:solidFill>
                        <a:effectLst/>
                        <a:latin typeface="Calibri" panose="020F0502020204030204" pitchFamily="34" charset="0"/>
                      </a:endParaRPr>
                    </a:p>
                  </a:txBody>
                  <a:tcPr marL="7123" marR="7123" marT="7123" marB="0" anchor="ctr"/>
                </a:tc>
                <a:tc>
                  <a:txBody>
                    <a:bodyPr/>
                    <a:lstStyle/>
                    <a:p>
                      <a:pPr algn="l" fontAlgn="b"/>
                      <a:r>
                        <a:rPr lang="en-US" sz="1000" u="none" strike="noStrike" dirty="0">
                          <a:effectLst/>
                        </a:rPr>
                        <a:t> </a:t>
                      </a:r>
                      <a:r>
                        <a:rPr lang="en-US" sz="1000" dirty="0"/>
                        <a:t>IEEE </a:t>
                      </a:r>
                      <a:r>
                        <a:rPr lang="en-US" sz="1000" dirty="0" err="1"/>
                        <a:t>Collaboratec</a:t>
                      </a:r>
                      <a:r>
                        <a:rPr lang="en-US" sz="1000" dirty="0"/>
                        <a:t> </a:t>
                      </a:r>
                      <a:r>
                        <a:rPr lang="en-US" sz="1000" dirty="0">
                          <a:hlinkClick r:id="rId4"/>
                        </a:rPr>
                        <a:t>https://ieee-collabratec.ieee.org/</a:t>
                      </a:r>
                      <a:r>
                        <a:rPr lang="en-US" sz="1000" dirty="0"/>
                        <a:t>), </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6"/>
                  </a:ext>
                </a:extLst>
              </a:tr>
              <a:tr h="30882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100" u="none" strike="noStrike" dirty="0">
                          <a:effectLst/>
                        </a:rPr>
                        <a:t>Distinguished Lecturer ,</a:t>
                      </a:r>
                      <a:r>
                        <a:rPr lang="en-US" sz="1100" u="none" strike="noStrike" baseline="0" dirty="0">
                          <a:effectLst/>
                        </a:rPr>
                        <a:t> engage successful people in the industry</a:t>
                      </a:r>
                      <a:endParaRPr lang="en-US" sz="11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http://www.emcs.org/dl-main.html</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7"/>
                  </a:ext>
                </a:extLst>
              </a:tr>
              <a:tr h="167038">
                <a:tc>
                  <a:txBody>
                    <a:bodyPr/>
                    <a:lstStyle/>
                    <a:p>
                      <a:pPr algn="l" fontAlgn="b"/>
                      <a:r>
                        <a:rPr lang="en-US" sz="1100" u="none" strike="noStrike" dirty="0">
                          <a:effectLst/>
                        </a:rPr>
                        <a:t>EMC Society</a:t>
                      </a:r>
                      <a:endParaRPr lang="en-US" sz="11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100" u="none" strike="noStrike" dirty="0">
                          <a:effectLst/>
                        </a:rPr>
                        <a:t>Depends on the need, contact appropriate officer</a:t>
                      </a:r>
                      <a:endParaRPr lang="en-US" sz="11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8"/>
                  </a:ext>
                </a:extLst>
              </a:tr>
              <a:tr h="154188">
                <a:tc>
                  <a:txBody>
                    <a:bodyPr/>
                    <a:lstStyle/>
                    <a:p>
                      <a:pPr algn="l" fontAlgn="b"/>
                      <a:r>
                        <a:rPr lang="en-US" sz="1000" u="none" strike="noStrike" dirty="0">
                          <a:effectLst/>
                        </a:rPr>
                        <a:t>Technical Advisory Committee</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http://www.emcs.org/committees/tac/</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09"/>
                  </a:ext>
                </a:extLst>
              </a:tr>
              <a:tr h="281329">
                <a:tc>
                  <a:txBody>
                    <a:bodyPr/>
                    <a:lstStyle/>
                    <a:p>
                      <a:pPr algn="l" fontAlgn="b"/>
                      <a:r>
                        <a:rPr lang="en-US" sz="1000" u="none" strike="noStrike" dirty="0">
                          <a:effectLst/>
                        </a:rPr>
                        <a:t> Technical or professional Activities</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Angel Funds (for needy chapters)</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http://www.emcs.org/chapters/haislmaier.html</a:t>
                      </a:r>
                    </a:p>
                  </a:txBody>
                  <a:tcPr marL="7123" marR="7123" marT="7123" marB="0" anchor="b"/>
                </a:tc>
                <a:extLst>
                  <a:ext uri="{0D108BD9-81ED-4DB2-BD59-A6C34878D82A}">
                    <a16:rowId xmlns:a16="http://schemas.microsoft.com/office/drawing/2014/main" val="10010"/>
                  </a:ext>
                </a:extLst>
              </a:tr>
              <a:tr h="281329">
                <a:tc>
                  <a:txBody>
                    <a:bodyPr/>
                    <a:lstStyle/>
                    <a:p>
                      <a:pPr algn="l" fontAlgn="b"/>
                      <a:r>
                        <a:rPr lang="en-US" sz="1000" u="none" strike="noStrike" dirty="0">
                          <a:effectLst/>
                        </a:rPr>
                        <a:t> Companie</a:t>
                      </a:r>
                      <a:r>
                        <a:rPr lang="en-US" sz="1000" u="none" strike="noStrike" baseline="0" dirty="0">
                          <a:effectLst/>
                        </a:rPr>
                        <a:t>s (EMC Test labs, local industry)</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Sponsorship/fundraising/mini symposium</a:t>
                      </a:r>
                      <a:endParaRPr lang="en-US" sz="1000" b="0" i="0" u="none" strike="noStrike" dirty="0">
                        <a:solidFill>
                          <a:srgbClr val="000000"/>
                        </a:solidFill>
                        <a:effectLst/>
                        <a:latin typeface="Calibri" panose="020F0502020204030204" pitchFamily="34" charset="0"/>
                      </a:endParaRPr>
                    </a:p>
                  </a:txBody>
                  <a:tcPr marL="7123" marR="7123" marT="7123" marB="0" anchor="b"/>
                </a:tc>
                <a:tc>
                  <a:txBody>
                    <a:bodyPr/>
                    <a:lstStyle/>
                    <a:p>
                      <a:pPr algn="l" fontAlgn="b"/>
                      <a:r>
                        <a:rPr lang="en-US" sz="1000" u="none" strike="noStrike" dirty="0">
                          <a:effectLst/>
                        </a:rPr>
                        <a:t> For food during meetings or annual</a:t>
                      </a:r>
                      <a:r>
                        <a:rPr lang="en-US" sz="1000" u="none" strike="noStrike" baseline="0" dirty="0">
                          <a:effectLst/>
                        </a:rPr>
                        <a:t> sponsorship and recognize them, </a:t>
                      </a:r>
                      <a:endParaRPr lang="en-US" sz="1000" b="0" i="0" u="none" strike="noStrike" dirty="0">
                        <a:solidFill>
                          <a:srgbClr val="000000"/>
                        </a:solidFill>
                        <a:effectLst/>
                        <a:latin typeface="Calibri" panose="020F0502020204030204" pitchFamily="34" charset="0"/>
                      </a:endParaRPr>
                    </a:p>
                  </a:txBody>
                  <a:tcPr marL="7123" marR="7123" marT="7123" marB="0" anchor="b"/>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fld id="{6DF4E5EA-4464-BA47-99FD-3764F01FF729}" type="slidenum">
              <a:rPr lang="en-US" smtClean="0"/>
              <a:t>32</a:t>
            </a:fld>
            <a:endParaRPr lang="en-US"/>
          </a:p>
        </p:txBody>
      </p:sp>
    </p:spTree>
    <p:extLst>
      <p:ext uri="{BB962C8B-B14F-4D97-AF65-F5344CB8AC3E}">
        <p14:creationId xmlns:p14="http://schemas.microsoft.com/office/powerpoint/2010/main" val="3703036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0463" y="1420128"/>
            <a:ext cx="9075420" cy="1915909"/>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Example of </a:t>
            </a:r>
            <a:r>
              <a:rPr lang="en-US" sz="4000" dirty="0" err="1">
                <a:latin typeface="+mj-lt"/>
                <a:ea typeface="+mj-ea"/>
                <a:cs typeface="+mj-cs"/>
              </a:rPr>
              <a:t>eNotice</a:t>
            </a:r>
            <a:endParaRPr lang="en-US" sz="4000" dirty="0">
              <a:latin typeface="+mj-lt"/>
              <a:ea typeface="+mj-ea"/>
              <a:cs typeface="+mj-cs"/>
            </a:endParaRPr>
          </a:p>
          <a:p>
            <a:pPr marL="446088" indent="-446088" algn="just">
              <a:spcBef>
                <a:spcPts val="100"/>
              </a:spcBef>
              <a:defRPr/>
            </a:pPr>
            <a:endParaRPr lang="en-US" sz="4000" dirty="0">
              <a:latin typeface="+mj-lt"/>
              <a:ea typeface="+mj-ea"/>
              <a:cs typeface="+mj-cs"/>
            </a:endParaRPr>
          </a:p>
          <a:p>
            <a:pPr marL="446088" indent="-446088" algn="just">
              <a:spcBef>
                <a:spcPts val="100"/>
              </a:spcBef>
              <a:defRPr/>
            </a:pPr>
            <a:r>
              <a:rPr lang="en-US" dirty="0">
                <a:latin typeface="+mj-lt"/>
                <a:ea typeface="+mj-ea"/>
                <a:cs typeface="+mj-cs"/>
              </a:rPr>
              <a:t>Lots of valuable information inside for volunteers and Awards</a:t>
            </a:r>
          </a:p>
          <a:p>
            <a:pPr marL="446088" lvl="1" indent="-446088" algn="just">
              <a:spcBef>
                <a:spcPts val="100"/>
              </a:spcBef>
              <a:buFontTx/>
              <a:buChar char="-"/>
              <a:defRPr/>
            </a:pPr>
            <a:endParaRPr lang="en-US" dirty="0"/>
          </a:p>
        </p:txBody>
      </p:sp>
      <p:graphicFrame>
        <p:nvGraphicFramePr>
          <p:cNvPr id="3" name="Object 2"/>
          <p:cNvGraphicFramePr>
            <a:graphicFrameLocks noChangeAspect="1"/>
          </p:cNvGraphicFramePr>
          <p:nvPr/>
        </p:nvGraphicFramePr>
        <p:xfrm>
          <a:off x="5228896" y="3914995"/>
          <a:ext cx="1644869" cy="1424983"/>
        </p:xfrm>
        <a:graphic>
          <a:graphicData uri="http://schemas.openxmlformats.org/presentationml/2006/ole">
            <mc:AlternateContent xmlns:mc="http://schemas.openxmlformats.org/markup-compatibility/2006">
              <mc:Choice xmlns:v="urn:schemas-microsoft-com:vml" Requires="v">
                <p:oleObj spid="_x0000_s3113" name="Acrobat Document" showAsIcon="1" r:id="rId3" imgW="914400" imgH="792360" progId="AcroExch.Document.11">
                  <p:embed/>
                </p:oleObj>
              </mc:Choice>
              <mc:Fallback>
                <p:oleObj name="Acrobat Document" showAsIcon="1" r:id="rId3" imgW="914400" imgH="792360" progId="AcroExch.Document.11">
                  <p:embed/>
                  <p:pic>
                    <p:nvPicPr>
                      <p:cNvPr id="3" name="Object 2"/>
                      <p:cNvPicPr/>
                      <p:nvPr/>
                    </p:nvPicPr>
                    <p:blipFill>
                      <a:blip r:embed="rId4"/>
                      <a:stretch>
                        <a:fillRect/>
                      </a:stretch>
                    </p:blipFill>
                    <p:spPr>
                      <a:xfrm>
                        <a:off x="5228896" y="3914995"/>
                        <a:ext cx="1644869" cy="1424983"/>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6DF4E5EA-4464-BA47-99FD-3764F01FF729}" type="slidenum">
              <a:rPr lang="en-US" smtClean="0"/>
              <a:t>33</a:t>
            </a:fld>
            <a:endParaRPr lang="en-US"/>
          </a:p>
        </p:txBody>
      </p:sp>
    </p:spTree>
    <p:extLst>
      <p:ext uri="{BB962C8B-B14F-4D97-AF65-F5344CB8AC3E}">
        <p14:creationId xmlns:p14="http://schemas.microsoft.com/office/powerpoint/2010/main" val="774131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6328" y="827074"/>
            <a:ext cx="10127472" cy="7612340"/>
          </a:xfrm>
          <a:prstGeom prst="rect">
            <a:avLst/>
          </a:prstGeom>
        </p:spPr>
        <p:txBody>
          <a:bodyPr wrap="square">
            <a:spAutoFit/>
          </a:bodyPr>
          <a:lstStyle/>
          <a:p>
            <a:pPr marL="446088" indent="-446088" algn="just">
              <a:spcBef>
                <a:spcPts val="100"/>
              </a:spcBef>
              <a:defRPr/>
            </a:pPr>
            <a:r>
              <a:rPr lang="en-US" dirty="0"/>
              <a:t> 					</a:t>
            </a:r>
            <a:r>
              <a:rPr lang="en-US" sz="4000" dirty="0">
                <a:latin typeface="+mj-lt"/>
                <a:ea typeface="+mj-ea"/>
                <a:cs typeface="+mj-cs"/>
              </a:rPr>
              <a:t>Retain and Rejuvenate</a:t>
            </a:r>
          </a:p>
          <a:p>
            <a:pPr marL="446088" lvl="1" indent="-446088" algn="just">
              <a:spcBef>
                <a:spcPts val="100"/>
              </a:spcBef>
              <a:buFontTx/>
              <a:buChar char="-"/>
              <a:defRPr/>
            </a:pPr>
            <a:r>
              <a:rPr lang="en-US" dirty="0"/>
              <a:t>Membership Deactivation/Arrears (SAMIEEE using </a:t>
            </a:r>
            <a:r>
              <a:rPr lang="en-US" dirty="0" err="1"/>
              <a:t>vtools</a:t>
            </a:r>
            <a:r>
              <a:rPr lang="en-US" dirty="0"/>
              <a:t> up to May 25th/ OU Analytics starting now)</a:t>
            </a:r>
          </a:p>
          <a:p>
            <a:pPr marL="446088" lvl="1" indent="-446088" algn="just">
              <a:spcBef>
                <a:spcPts val="100"/>
              </a:spcBef>
              <a:buFontTx/>
              <a:buChar char="-"/>
              <a:defRPr/>
            </a:pPr>
            <a:r>
              <a:rPr lang="en-US" dirty="0"/>
              <a:t>Associates to Member: </a:t>
            </a:r>
            <a:r>
              <a:rPr lang="en-US" dirty="0">
                <a:hlinkClick r:id="rId2"/>
              </a:rPr>
              <a:t>http://www.ieeer8.org/category/membership-development/</a:t>
            </a:r>
            <a:endParaRPr lang="en-US" dirty="0"/>
          </a:p>
          <a:p>
            <a:pPr marL="446088" lvl="1" indent="-446088" algn="just">
              <a:spcBef>
                <a:spcPts val="100"/>
              </a:spcBef>
              <a:buFontTx/>
              <a:buChar char="-"/>
              <a:defRPr/>
            </a:pPr>
            <a:r>
              <a:rPr lang="en-US" dirty="0"/>
              <a:t>Senior Member Elevation </a:t>
            </a:r>
            <a:r>
              <a:rPr lang="en-US" dirty="0">
                <a:hlinkClick r:id="rId3" action="ppaction://hlinkfile"/>
              </a:rPr>
              <a:t>IEEE Senior Elevation</a:t>
            </a:r>
            <a:endParaRPr lang="en-US" dirty="0"/>
          </a:p>
          <a:p>
            <a:pPr marL="446088" lvl="1" indent="-446088" algn="just">
              <a:spcBef>
                <a:spcPts val="100"/>
              </a:spcBef>
              <a:buFontTx/>
              <a:buChar char="-"/>
              <a:defRPr/>
            </a:pPr>
            <a:r>
              <a:rPr lang="en-US" dirty="0"/>
              <a:t>Membership Discount/ referral </a:t>
            </a:r>
          </a:p>
          <a:p>
            <a:pPr marL="0" lvl="1" algn="just">
              <a:spcBef>
                <a:spcPts val="100"/>
              </a:spcBef>
              <a:defRPr/>
            </a:pPr>
            <a:r>
              <a:rPr lang="en-US" dirty="0"/>
              <a:t>	(</a:t>
            </a:r>
            <a:r>
              <a:rPr lang="en-US" dirty="0">
                <a:hlinkClick r:id="rId4"/>
              </a:rPr>
              <a:t>IEEE Membership Referral and Discount (new Members to IEEE)</a:t>
            </a:r>
            <a:r>
              <a:rPr lang="en-US" dirty="0"/>
              <a:t>)</a:t>
            </a:r>
          </a:p>
          <a:p>
            <a:pPr marL="446088" lvl="1" indent="-446088" algn="just">
              <a:spcBef>
                <a:spcPts val="100"/>
              </a:spcBef>
              <a:buFontTx/>
              <a:buChar char="-"/>
              <a:defRPr/>
            </a:pPr>
            <a:r>
              <a:rPr lang="en-US" dirty="0"/>
              <a:t>Survey</a:t>
            </a:r>
          </a:p>
          <a:p>
            <a:pPr marL="446088" lvl="1" indent="-446088" algn="just">
              <a:spcBef>
                <a:spcPts val="100"/>
              </a:spcBef>
              <a:buFontTx/>
              <a:buChar char="-"/>
              <a:defRPr/>
            </a:pPr>
            <a:r>
              <a:rPr lang="en-US" dirty="0"/>
              <a:t>Loyalty Pins (recognize new and long time members) </a:t>
            </a:r>
            <a:r>
              <a:rPr lang="en-US" dirty="0">
                <a:hlinkClick r:id="rId5"/>
              </a:rPr>
              <a:t>IEEE Loyalty Pin Program</a:t>
            </a:r>
            <a:endParaRPr lang="en-US" dirty="0"/>
          </a:p>
          <a:p>
            <a:pPr marL="446088" lvl="1" indent="-446088" algn="just">
              <a:spcBef>
                <a:spcPts val="100"/>
              </a:spcBef>
              <a:buFontTx/>
              <a:buChar char="-"/>
              <a:defRPr/>
            </a:pPr>
            <a:r>
              <a:rPr lang="en-US" dirty="0"/>
              <a:t>Certificate of Recognition and Award (individual, section, and companies, friend of IEEE (does not have to be a member))</a:t>
            </a:r>
          </a:p>
          <a:p>
            <a:pPr marL="0" lvl="1" algn="just">
              <a:spcBef>
                <a:spcPts val="100"/>
              </a:spcBef>
              <a:defRPr/>
            </a:pPr>
            <a:r>
              <a:rPr lang="en-US" dirty="0">
                <a:hlinkClick r:id="rId6"/>
              </a:rPr>
              <a:t>	MGA Award and Recognition Program</a:t>
            </a:r>
            <a:endParaRPr lang="en-US" dirty="0"/>
          </a:p>
          <a:p>
            <a:pPr marL="0" lvl="1" algn="just">
              <a:spcBef>
                <a:spcPts val="100"/>
              </a:spcBef>
              <a:defRPr/>
            </a:pPr>
            <a:r>
              <a:rPr lang="en-US" dirty="0">
                <a:hlinkClick r:id="rId7"/>
              </a:rPr>
              <a:t>	IEEE USA Award Program (Professionalism and Technical awards)</a:t>
            </a:r>
            <a:endParaRPr lang="en-US" dirty="0"/>
          </a:p>
          <a:p>
            <a:pPr marL="446088" lvl="1" indent="-446088" algn="just">
              <a:spcBef>
                <a:spcPts val="100"/>
              </a:spcBef>
              <a:buFontTx/>
              <a:buChar char="-"/>
              <a:defRPr/>
            </a:pPr>
            <a:r>
              <a:rPr lang="en-US" dirty="0"/>
              <a:t>Title (not volunteer but Webmaster or Director of Social Media, title provides the importance of the position and Recognition)</a:t>
            </a:r>
          </a:p>
          <a:p>
            <a:pPr marL="446088" lvl="1" indent="-446088" algn="just">
              <a:spcBef>
                <a:spcPts val="100"/>
              </a:spcBef>
              <a:buFontTx/>
              <a:buChar char="-"/>
              <a:defRPr/>
            </a:pPr>
            <a:r>
              <a:rPr lang="en-US" dirty="0"/>
              <a:t>Sponsor a potential (active) volunteer to an event</a:t>
            </a:r>
          </a:p>
          <a:p>
            <a:pPr marL="446088" lvl="1" indent="-446088" algn="just">
              <a:spcBef>
                <a:spcPts val="100"/>
              </a:spcBef>
              <a:buFontTx/>
              <a:buChar char="-"/>
              <a:defRPr/>
            </a:pPr>
            <a:r>
              <a:rPr lang="en-US" dirty="0"/>
              <a:t>One-day seminar (with or without exhibitor, fees or no fees for admission) – meet new members/good speakers</a:t>
            </a:r>
          </a:p>
          <a:p>
            <a:pPr marL="446088" lvl="1" indent="-446088" algn="just">
              <a:spcBef>
                <a:spcPts val="100"/>
              </a:spcBef>
              <a:buFontTx/>
              <a:buChar char="-"/>
              <a:defRPr/>
            </a:pPr>
            <a:r>
              <a:rPr lang="en-US" dirty="0"/>
              <a:t>Mentoring</a:t>
            </a:r>
          </a:p>
          <a:p>
            <a:pPr marL="446088" lvl="1" indent="-446088" algn="just">
              <a:spcBef>
                <a:spcPts val="100"/>
              </a:spcBef>
              <a:buFontTx/>
              <a:buChar char="-"/>
              <a:defRPr/>
            </a:pPr>
            <a:r>
              <a:rPr lang="en-US" dirty="0"/>
              <a:t>Social media/Translate material in the local language</a:t>
            </a:r>
          </a:p>
          <a:p>
            <a:pPr marL="446088" lvl="1" indent="-446088" algn="just">
              <a:spcBef>
                <a:spcPts val="100"/>
              </a:spcBef>
              <a:buFontTx/>
              <a:buChar char="-"/>
              <a:defRPr/>
            </a:pPr>
            <a:r>
              <a:rPr lang="en-US" dirty="0"/>
              <a:t>Change of venues and presentation style (museum, outdoor, </a:t>
            </a:r>
            <a:r>
              <a:rPr lang="en-US" dirty="0" err="1"/>
              <a:t>etc</a:t>
            </a:r>
            <a:r>
              <a:rPr lang="en-US" dirty="0"/>
              <a:t>)</a:t>
            </a:r>
          </a:p>
          <a:p>
            <a:pPr marL="446088" lvl="1" indent="-446088"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a:p>
            <a:pPr lvl="1" algn="just">
              <a:spcBef>
                <a:spcPts val="100"/>
              </a:spcBef>
              <a:defRPr/>
            </a:pPr>
            <a:endParaRPr lang="en-US" i="1" dirty="0"/>
          </a:p>
          <a:p>
            <a:pPr marL="687388" lvl="1" indent="-230188" algn="just">
              <a:spcBef>
                <a:spcPts val="100"/>
              </a:spcBef>
              <a:buFont typeface="Arial" pitchFamily="34" charset="0"/>
              <a:buChar char="•"/>
              <a:defRPr/>
            </a:pPr>
            <a:endParaRPr lang="en-US" dirty="0"/>
          </a:p>
        </p:txBody>
      </p:sp>
      <p:pic>
        <p:nvPicPr>
          <p:cNvPr id="3074" name="Picture 2" descr="https://www.ieee.org/ucm/groups/public/@ieee/@web/@org/@voluntr/@mga/documents/images/4218083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9885" y="2427890"/>
            <a:ext cx="882796" cy="8753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ieee.org/ucm/groups/public/@ieee/@web/@org/@voluntr/@mga/documents/images/4217998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2254" y="5669664"/>
            <a:ext cx="1539354" cy="11883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F4E5EA-4464-BA47-99FD-3764F01FF729}" type="slidenum">
              <a:rPr lang="en-US" smtClean="0"/>
              <a:t>34</a:t>
            </a:fld>
            <a:endParaRPr lang="en-US" dirty="0"/>
          </a:p>
        </p:txBody>
      </p:sp>
    </p:spTree>
    <p:extLst>
      <p:ext uri="{BB962C8B-B14F-4D97-AF65-F5344CB8AC3E}">
        <p14:creationId xmlns:p14="http://schemas.microsoft.com/office/powerpoint/2010/main" val="22222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6350" y="1172703"/>
            <a:ext cx="10416234" cy="5796459"/>
          </a:xfrm>
          <a:prstGeom prst="rect">
            <a:avLst/>
          </a:prstGeom>
        </p:spPr>
        <p:txBody>
          <a:bodyPr wrap="square">
            <a:spAutoFit/>
          </a:bodyPr>
          <a:lstStyle/>
          <a:p>
            <a:pPr marL="446088" indent="-446088" algn="just">
              <a:spcBef>
                <a:spcPts val="100"/>
              </a:spcBef>
              <a:defRPr/>
            </a:pPr>
            <a:r>
              <a:rPr lang="en-US" sz="1200" dirty="0"/>
              <a:t> 					</a:t>
            </a:r>
            <a:r>
              <a:rPr lang="en-US" sz="4000" dirty="0">
                <a:latin typeface="+mj-lt"/>
                <a:ea typeface="+mj-ea"/>
                <a:cs typeface="+mj-cs"/>
              </a:rPr>
              <a:t>Collabratec</a:t>
            </a:r>
          </a:p>
          <a:p>
            <a:pPr marL="446088" indent="-446088" algn="just">
              <a:spcBef>
                <a:spcPts val="100"/>
              </a:spcBef>
              <a:defRPr/>
            </a:pPr>
            <a:endParaRPr lang="en-US" sz="1200" dirty="0">
              <a:latin typeface="+mj-lt"/>
              <a:ea typeface="+mj-ea"/>
              <a:cs typeface="+mj-cs"/>
            </a:endParaRPr>
          </a:p>
          <a:p>
            <a:pPr marL="0" lvl="1" algn="just">
              <a:spcBef>
                <a:spcPts val="100"/>
              </a:spcBef>
              <a:defRPr/>
            </a:pPr>
            <a:r>
              <a:rPr lang="en-US" sz="1200" dirty="0">
                <a:hlinkClick r:id="rId2"/>
              </a:rPr>
              <a:t>https://ieee-collabratec.ieee.org/</a:t>
            </a:r>
            <a:endParaRPr lang="en-US" sz="1200" dirty="0"/>
          </a:p>
          <a:p>
            <a:pPr marL="0" lvl="1" algn="just">
              <a:spcBef>
                <a:spcPts val="100"/>
              </a:spcBef>
              <a:defRPr/>
            </a:pPr>
            <a:endParaRPr lang="en-US" sz="1200" dirty="0"/>
          </a:p>
          <a:p>
            <a:pPr marL="446088" lvl="1" indent="-446088" algn="just">
              <a:spcBef>
                <a:spcPts val="100"/>
              </a:spcBef>
              <a:defRPr/>
            </a:pPr>
            <a:r>
              <a:rPr lang="en-US" sz="1200" dirty="0"/>
              <a:t>What is Collabratec?</a:t>
            </a:r>
          </a:p>
          <a:p>
            <a:pPr marL="687388" lvl="1" indent="-230188" algn="just">
              <a:spcBef>
                <a:spcPts val="100"/>
              </a:spcBef>
              <a:buFont typeface="Arial" pitchFamily="34" charset="0"/>
              <a:buChar char="•"/>
              <a:defRPr/>
            </a:pPr>
            <a:r>
              <a:rPr lang="en-US" sz="1200" dirty="0"/>
              <a:t>The IEEE Collabratec Branding and Communications Toolkit is a marketing resource for promotions and communications in connection with IEEE Collabratec. This toolkit explains how to use IEEE Collabratec brand elements and offers resources for creating strong and consistent communications pieces while supporting the IEEE brand.</a:t>
            </a:r>
          </a:p>
          <a:p>
            <a:pPr marL="687388" lvl="1" indent="-230188" algn="just">
              <a:spcBef>
                <a:spcPts val="100"/>
              </a:spcBef>
              <a:buFont typeface="Arial" pitchFamily="34" charset="0"/>
              <a:buChar char="•"/>
              <a:defRPr/>
            </a:pPr>
            <a:endParaRPr lang="en-US" sz="1200" i="1" dirty="0"/>
          </a:p>
          <a:p>
            <a:r>
              <a:rPr lang="en-US" sz="1200" b="1" dirty="0"/>
              <a:t>Targeted at both IEEE members and non-members, including authors, researchers, and volunteers, IEEE Collabratec helps users:</a:t>
            </a:r>
            <a:endParaRPr lang="en-US" sz="1200" dirty="0"/>
          </a:p>
          <a:p>
            <a:r>
              <a:rPr lang="en-US" sz="1200" dirty="0"/>
              <a:t>Connect with global technology professionals by location, technical interests, or career pursuits</a:t>
            </a:r>
          </a:p>
          <a:p>
            <a:r>
              <a:rPr lang="en-US" sz="1200" dirty="0"/>
              <a:t>Access research and collaborative authoring tools</a:t>
            </a:r>
          </a:p>
          <a:p>
            <a:r>
              <a:rPr lang="en-US" sz="1200" dirty="0"/>
              <a:t>Establish a professional identity to showcase key accomplishments</a:t>
            </a:r>
          </a:p>
          <a:p>
            <a:br>
              <a:rPr lang="en-US" sz="1200" dirty="0"/>
            </a:br>
            <a:r>
              <a:rPr lang="en-US" sz="1200" b="1" dirty="0"/>
              <a:t>IEEE Collabratec also helps IEEE volunteers:</a:t>
            </a:r>
            <a:endParaRPr lang="en-US" sz="1200" dirty="0"/>
          </a:p>
          <a:p>
            <a:r>
              <a:rPr lang="en-US" sz="1200" dirty="0"/>
              <a:t>Build and manage their IEEE volunteer network</a:t>
            </a:r>
          </a:p>
          <a:p>
            <a:r>
              <a:rPr lang="en-US" sz="1200" dirty="0"/>
              <a:t>Build communities and engage technology professionals in real time</a:t>
            </a:r>
          </a:p>
          <a:p>
            <a:br>
              <a:rPr lang="en-US" sz="1200" dirty="0"/>
            </a:br>
            <a:r>
              <a:rPr lang="en-US" sz="1200" dirty="0"/>
              <a:t>IEEE Collabratec competitively positions IEEE for the future of publishing, professional networking, and career development. IEEE Collabratec brings together IEEE and non-IEEE individuals – whether they are authors, publishers, IEEE members, or other technical professionals who have similar interests – through an integrated online community, facilitating collaboration and connectivity.  </a:t>
            </a:r>
            <a:br>
              <a:rPr lang="en-US" sz="1200" dirty="0"/>
            </a:br>
            <a:br>
              <a:rPr lang="en-US" sz="1200" dirty="0"/>
            </a:br>
            <a:r>
              <a:rPr lang="en-US" sz="1200" b="1" dirty="0"/>
              <a:t>All in one centralized hub, IEEE Collabratec offers these major features:</a:t>
            </a:r>
            <a:endParaRPr lang="en-US" sz="1200" dirty="0"/>
          </a:p>
          <a:p>
            <a:r>
              <a:rPr lang="en-US" sz="1200" dirty="0"/>
              <a:t>Online communities</a:t>
            </a:r>
          </a:p>
          <a:p>
            <a:r>
              <a:rPr lang="en-US" sz="1200" dirty="0"/>
              <a:t>Author and researcher tools</a:t>
            </a:r>
          </a:p>
          <a:p>
            <a:r>
              <a:rPr lang="en-US" sz="1200" dirty="0"/>
              <a:t>Career development networking opportunities</a:t>
            </a:r>
          </a:p>
          <a:p>
            <a:pPr lvl="1" algn="just">
              <a:spcBef>
                <a:spcPts val="100"/>
              </a:spcBef>
              <a:defRPr/>
            </a:pPr>
            <a:endParaRPr lang="en-US" sz="1200" dirty="0"/>
          </a:p>
        </p:txBody>
      </p:sp>
      <p:sp>
        <p:nvSpPr>
          <p:cNvPr id="2" name="Slide Number Placeholder 1"/>
          <p:cNvSpPr>
            <a:spLocks noGrp="1"/>
          </p:cNvSpPr>
          <p:nvPr>
            <p:ph type="sldNum" sz="quarter" idx="12"/>
          </p:nvPr>
        </p:nvSpPr>
        <p:spPr/>
        <p:txBody>
          <a:bodyPr/>
          <a:lstStyle/>
          <a:p>
            <a:fld id="{6DF4E5EA-4464-BA47-99FD-3764F01FF729}" type="slidenum">
              <a:rPr lang="en-US" smtClean="0"/>
              <a:t>35</a:t>
            </a:fld>
            <a:endParaRPr lang="en-US"/>
          </a:p>
        </p:txBody>
      </p:sp>
    </p:spTree>
    <p:extLst>
      <p:ext uri="{BB962C8B-B14F-4D97-AF65-F5344CB8AC3E}">
        <p14:creationId xmlns:p14="http://schemas.microsoft.com/office/powerpoint/2010/main" val="1917789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099" y="743916"/>
            <a:ext cx="10515600" cy="1325563"/>
          </a:xfrm>
        </p:spPr>
        <p:txBody>
          <a:bodyPr/>
          <a:lstStyle/>
          <a:p>
            <a:r>
              <a:rPr lang="en-US" dirty="0" err="1"/>
              <a:t>Collaboratec</a:t>
            </a:r>
            <a:endParaRPr lang="en-US" dirty="0"/>
          </a:p>
        </p:txBody>
      </p:sp>
      <p:sp>
        <p:nvSpPr>
          <p:cNvPr id="5" name="TextBox 4"/>
          <p:cNvSpPr txBox="1"/>
          <p:nvPr/>
        </p:nvSpPr>
        <p:spPr>
          <a:xfrm>
            <a:off x="2227792" y="1727330"/>
            <a:ext cx="7551683" cy="659155"/>
          </a:xfrm>
          <a:prstGeom prst="rect">
            <a:avLst/>
          </a:prstGeom>
          <a:noFill/>
        </p:spPr>
        <p:txBody>
          <a:bodyPr wrap="square" rtlCol="0">
            <a:spAutoFit/>
          </a:bodyPr>
          <a:lstStyle/>
          <a:p>
            <a:pPr marL="446088" lvl="1" indent="-446088" algn="just">
              <a:spcBef>
                <a:spcPts val="100"/>
              </a:spcBef>
              <a:defRPr/>
            </a:pPr>
            <a:r>
              <a:rPr lang="en-US" dirty="0"/>
              <a:t>Used as a working forum for a small group.  Does NOT work for the public.  </a:t>
            </a:r>
          </a:p>
          <a:p>
            <a:pPr marL="446088" lvl="1" indent="-446088" algn="just">
              <a:spcBef>
                <a:spcPts val="100"/>
              </a:spcBef>
              <a:defRPr/>
            </a:pPr>
            <a:r>
              <a:rPr lang="en-US" dirty="0"/>
              <a:t>You can create a group, upload a document for review.</a:t>
            </a:r>
          </a:p>
        </p:txBody>
      </p:sp>
      <p:sp>
        <p:nvSpPr>
          <p:cNvPr id="3" name="Slide Number Placeholder 2"/>
          <p:cNvSpPr>
            <a:spLocks noGrp="1"/>
          </p:cNvSpPr>
          <p:nvPr>
            <p:ph type="sldNum" sz="quarter" idx="12"/>
          </p:nvPr>
        </p:nvSpPr>
        <p:spPr/>
        <p:txBody>
          <a:bodyPr/>
          <a:lstStyle/>
          <a:p>
            <a:fld id="{6DF4E5EA-4464-BA47-99FD-3764F01FF729}" type="slidenum">
              <a:rPr lang="en-US" smtClean="0"/>
              <a:t>36</a:t>
            </a:fld>
            <a:endParaRPr lang="en-US"/>
          </a:p>
        </p:txBody>
      </p:sp>
      <p:pic>
        <p:nvPicPr>
          <p:cNvPr id="8" name="Picture 7">
            <a:extLst>
              <a:ext uri="{FF2B5EF4-FFF2-40B4-BE49-F238E27FC236}">
                <a16:creationId xmlns:a16="http://schemas.microsoft.com/office/drawing/2014/main" id="{7AA3820E-6ECC-4D4F-97A6-81CD277AF51E}"/>
              </a:ext>
            </a:extLst>
          </p:cNvPr>
          <p:cNvPicPr>
            <a:picLocks noChangeAspect="1"/>
          </p:cNvPicPr>
          <p:nvPr/>
        </p:nvPicPr>
        <p:blipFill>
          <a:blip r:embed="rId2"/>
          <a:stretch>
            <a:fillRect/>
          </a:stretch>
        </p:blipFill>
        <p:spPr>
          <a:xfrm>
            <a:off x="3581401" y="2423554"/>
            <a:ext cx="5664675" cy="4249802"/>
          </a:xfrm>
          <a:prstGeom prst="rect">
            <a:avLst/>
          </a:prstGeom>
        </p:spPr>
      </p:pic>
    </p:spTree>
    <p:extLst>
      <p:ext uri="{BB962C8B-B14F-4D97-AF65-F5344CB8AC3E}">
        <p14:creationId xmlns:p14="http://schemas.microsoft.com/office/powerpoint/2010/main" val="4184810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627" y="750743"/>
            <a:ext cx="10515600" cy="1325563"/>
          </a:xfrm>
        </p:spPr>
        <p:txBody>
          <a:bodyPr/>
          <a:lstStyle/>
          <a:p>
            <a:r>
              <a:rPr lang="en-US" dirty="0" err="1"/>
              <a:t>Collaboratec</a:t>
            </a:r>
            <a:endParaRPr lang="en-US" dirty="0"/>
          </a:p>
        </p:txBody>
      </p:sp>
      <p:pic>
        <p:nvPicPr>
          <p:cNvPr id="4" name="Picture 3"/>
          <p:cNvPicPr>
            <a:picLocks noChangeAspect="1"/>
          </p:cNvPicPr>
          <p:nvPr/>
        </p:nvPicPr>
        <p:blipFill rotWithShape="1">
          <a:blip r:embed="rId2"/>
          <a:srcRect l="12751" t="12582" r="15397" b="6982"/>
          <a:stretch/>
        </p:blipFill>
        <p:spPr>
          <a:xfrm>
            <a:off x="2866647" y="1651615"/>
            <a:ext cx="6643435" cy="4648200"/>
          </a:xfrm>
          <a:prstGeom prst="rect">
            <a:avLst/>
          </a:prstGeom>
        </p:spPr>
      </p:pic>
      <p:sp>
        <p:nvSpPr>
          <p:cNvPr id="3" name="Slide Number Placeholder 2"/>
          <p:cNvSpPr>
            <a:spLocks noGrp="1"/>
          </p:cNvSpPr>
          <p:nvPr>
            <p:ph type="sldNum" sz="quarter" idx="12"/>
          </p:nvPr>
        </p:nvSpPr>
        <p:spPr/>
        <p:txBody>
          <a:bodyPr/>
          <a:lstStyle/>
          <a:p>
            <a:fld id="{6DF4E5EA-4464-BA47-99FD-3764F01FF729}" type="slidenum">
              <a:rPr lang="en-US" smtClean="0"/>
              <a:t>37</a:t>
            </a:fld>
            <a:endParaRPr lang="en-US"/>
          </a:p>
        </p:txBody>
      </p:sp>
    </p:spTree>
    <p:extLst>
      <p:ext uri="{BB962C8B-B14F-4D97-AF65-F5344CB8AC3E}">
        <p14:creationId xmlns:p14="http://schemas.microsoft.com/office/powerpoint/2010/main" val="373203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388" y="731837"/>
            <a:ext cx="10515600" cy="1325563"/>
          </a:xfrm>
        </p:spPr>
        <p:txBody>
          <a:bodyPr/>
          <a:lstStyle/>
          <a:p>
            <a:r>
              <a:rPr lang="en-US" dirty="0" err="1"/>
              <a:t>Collaboratec</a:t>
            </a:r>
            <a:r>
              <a:rPr lang="en-US" dirty="0"/>
              <a:t>: Job Opportunities</a:t>
            </a:r>
          </a:p>
        </p:txBody>
      </p:sp>
      <p:pic>
        <p:nvPicPr>
          <p:cNvPr id="4" name="Content Placeholder 3"/>
          <p:cNvPicPr>
            <a:picLocks noGrp="1" noChangeAspect="1"/>
          </p:cNvPicPr>
          <p:nvPr>
            <p:ph idx="1"/>
          </p:nvPr>
        </p:nvPicPr>
        <p:blipFill rotWithShape="1">
          <a:blip r:embed="rId2"/>
          <a:srcRect l="3032" t="2589" r="4340" b="6091"/>
          <a:stretch/>
        </p:blipFill>
        <p:spPr>
          <a:xfrm>
            <a:off x="2348913" y="2057400"/>
            <a:ext cx="7494175" cy="4617720"/>
          </a:xfrm>
          <a:prstGeom prst="rect">
            <a:avLst/>
          </a:prstGeom>
        </p:spPr>
      </p:pic>
      <p:sp>
        <p:nvSpPr>
          <p:cNvPr id="3" name="Slide Number Placeholder 2"/>
          <p:cNvSpPr>
            <a:spLocks noGrp="1"/>
          </p:cNvSpPr>
          <p:nvPr>
            <p:ph type="sldNum" sz="quarter" idx="12"/>
          </p:nvPr>
        </p:nvSpPr>
        <p:spPr/>
        <p:txBody>
          <a:bodyPr/>
          <a:lstStyle/>
          <a:p>
            <a:fld id="{6DF4E5EA-4464-BA47-99FD-3764F01FF729}" type="slidenum">
              <a:rPr lang="en-US" smtClean="0"/>
              <a:t>38</a:t>
            </a:fld>
            <a:endParaRPr lang="en-US"/>
          </a:p>
        </p:txBody>
      </p:sp>
    </p:spTree>
    <p:extLst>
      <p:ext uri="{BB962C8B-B14F-4D97-AF65-F5344CB8AC3E}">
        <p14:creationId xmlns:p14="http://schemas.microsoft.com/office/powerpoint/2010/main" val="559519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1AE50F-5DB1-4256-A372-EC20C9E04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5875" y="2172465"/>
            <a:ext cx="3991032" cy="2989422"/>
          </a:xfrm>
        </p:spPr>
      </p:pic>
      <p:sp>
        <p:nvSpPr>
          <p:cNvPr id="7" name="Title 1">
            <a:extLst>
              <a:ext uri="{FF2B5EF4-FFF2-40B4-BE49-F238E27FC236}">
                <a16:creationId xmlns:a16="http://schemas.microsoft.com/office/drawing/2014/main" id="{CA647907-C1FC-44D0-9B1F-4F4F90D139B5}"/>
              </a:ext>
            </a:extLst>
          </p:cNvPr>
          <p:cNvSpPr>
            <a:spLocks noGrp="1"/>
          </p:cNvSpPr>
          <p:nvPr>
            <p:ph type="title"/>
          </p:nvPr>
        </p:nvSpPr>
        <p:spPr>
          <a:xfrm>
            <a:off x="1935480" y="981219"/>
            <a:ext cx="10515600" cy="1325563"/>
          </a:xfrm>
        </p:spPr>
        <p:txBody>
          <a:bodyPr/>
          <a:lstStyle/>
          <a:p>
            <a:r>
              <a:rPr lang="en-US" dirty="0"/>
              <a:t>Questions?</a:t>
            </a:r>
          </a:p>
        </p:txBody>
      </p:sp>
      <p:sp>
        <p:nvSpPr>
          <p:cNvPr id="8" name="Title 1">
            <a:extLst>
              <a:ext uri="{FF2B5EF4-FFF2-40B4-BE49-F238E27FC236}">
                <a16:creationId xmlns:a16="http://schemas.microsoft.com/office/drawing/2014/main" id="{1D36EBE7-6B55-4029-AAD6-A3957E7D9257}"/>
              </a:ext>
            </a:extLst>
          </p:cNvPr>
          <p:cNvSpPr txBox="1">
            <a:spLocks/>
          </p:cNvSpPr>
          <p:nvPr/>
        </p:nvSpPr>
        <p:spPr>
          <a:xfrm>
            <a:off x="8241254" y="52139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Thank you</a:t>
            </a:r>
          </a:p>
        </p:txBody>
      </p:sp>
      <p:sp>
        <p:nvSpPr>
          <p:cNvPr id="2" name="Slide Number Placeholder 1">
            <a:extLst>
              <a:ext uri="{FF2B5EF4-FFF2-40B4-BE49-F238E27FC236}">
                <a16:creationId xmlns:a16="http://schemas.microsoft.com/office/drawing/2014/main" id="{CFB901A6-B584-41E6-91FB-F7FEA49A439F}"/>
              </a:ext>
            </a:extLst>
          </p:cNvPr>
          <p:cNvSpPr>
            <a:spLocks noGrp="1"/>
          </p:cNvSpPr>
          <p:nvPr>
            <p:ph type="sldNum" sz="quarter" idx="12"/>
          </p:nvPr>
        </p:nvSpPr>
        <p:spPr/>
        <p:txBody>
          <a:bodyPr/>
          <a:lstStyle/>
          <a:p>
            <a:fld id="{03BE9B14-B398-894D-92FE-10AC19D55CC7}" type="slidenum">
              <a:rPr lang="en-US" smtClean="0"/>
              <a:t>39</a:t>
            </a:fld>
            <a:endParaRPr lang="en-US"/>
          </a:p>
        </p:txBody>
      </p:sp>
    </p:spTree>
    <p:extLst>
      <p:ext uri="{BB962C8B-B14F-4D97-AF65-F5344CB8AC3E}">
        <p14:creationId xmlns:p14="http://schemas.microsoft.com/office/powerpoint/2010/main" val="387882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A0F-7A81-441D-8BC7-D1D865939B49}"/>
              </a:ext>
            </a:extLst>
          </p:cNvPr>
          <p:cNvSpPr>
            <a:spLocks noGrp="1"/>
          </p:cNvSpPr>
          <p:nvPr>
            <p:ph type="ctrTitle"/>
          </p:nvPr>
        </p:nvSpPr>
        <p:spPr/>
        <p:txBody>
          <a:bodyPr>
            <a:normAutofit fontScale="90000"/>
          </a:bodyPr>
          <a:lstStyle/>
          <a:p>
            <a:r>
              <a:rPr lang="en-US" b="0" dirty="0"/>
              <a:t>He that does good to another does good also to himself.</a:t>
            </a:r>
            <a:endParaRPr lang="en-US" dirty="0"/>
          </a:p>
        </p:txBody>
      </p:sp>
      <p:sp>
        <p:nvSpPr>
          <p:cNvPr id="3" name="Subtitle 2">
            <a:extLst>
              <a:ext uri="{FF2B5EF4-FFF2-40B4-BE49-F238E27FC236}">
                <a16:creationId xmlns:a16="http://schemas.microsoft.com/office/drawing/2014/main" id="{61EACF4C-0609-4F6C-A765-17A4DA5EB54F}"/>
              </a:ext>
            </a:extLst>
          </p:cNvPr>
          <p:cNvSpPr>
            <a:spLocks noGrp="1"/>
          </p:cNvSpPr>
          <p:nvPr>
            <p:ph type="subTitle" idx="1"/>
          </p:nvPr>
        </p:nvSpPr>
        <p:spPr/>
        <p:txBody>
          <a:bodyPr/>
          <a:lstStyle/>
          <a:p>
            <a:r>
              <a:rPr lang="en-US" dirty="0">
                <a:hlinkClick r:id="rId2" tooltip="Seneca Quotes"/>
              </a:rPr>
              <a:t>Seneca</a:t>
            </a:r>
            <a:r>
              <a:rPr lang="en-US" dirty="0"/>
              <a:t> </a:t>
            </a:r>
            <a:r>
              <a:rPr lang="en-US" i="1" dirty="0"/>
              <a:t>(4 BC-65) Roman philosopher and playwright.</a:t>
            </a:r>
            <a:endParaRPr lang="en-US" dirty="0"/>
          </a:p>
        </p:txBody>
      </p:sp>
      <p:sp>
        <p:nvSpPr>
          <p:cNvPr id="5" name="Slide Number Placeholder 4">
            <a:extLst>
              <a:ext uri="{FF2B5EF4-FFF2-40B4-BE49-F238E27FC236}">
                <a16:creationId xmlns:a16="http://schemas.microsoft.com/office/drawing/2014/main" id="{34467668-18C9-46D7-BCD6-885ED923925F}"/>
              </a:ext>
            </a:extLst>
          </p:cNvPr>
          <p:cNvSpPr>
            <a:spLocks noGrp="1"/>
          </p:cNvSpPr>
          <p:nvPr>
            <p:ph type="sldNum" sz="quarter" idx="12"/>
          </p:nvPr>
        </p:nvSpPr>
        <p:spPr/>
        <p:txBody>
          <a:bodyPr/>
          <a:lstStyle/>
          <a:p>
            <a:fld id="{03BE9B14-B398-894D-92FE-10AC19D55CC7}" type="slidenum">
              <a:rPr lang="en-US" smtClean="0"/>
              <a:t>4</a:t>
            </a:fld>
            <a:endParaRPr lang="en-US"/>
          </a:p>
        </p:txBody>
      </p:sp>
    </p:spTree>
    <p:extLst>
      <p:ext uri="{BB962C8B-B14F-4D97-AF65-F5344CB8AC3E}">
        <p14:creationId xmlns:p14="http://schemas.microsoft.com/office/powerpoint/2010/main" val="349626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5CBC-7C97-4A4A-8B64-9932C2C71472}"/>
              </a:ext>
            </a:extLst>
          </p:cNvPr>
          <p:cNvSpPr>
            <a:spLocks noGrp="1"/>
          </p:cNvSpPr>
          <p:nvPr>
            <p:ph type="ctrTitle"/>
          </p:nvPr>
        </p:nvSpPr>
        <p:spPr/>
        <p:txBody>
          <a:bodyPr>
            <a:normAutofit fontScale="90000"/>
          </a:bodyPr>
          <a:lstStyle/>
          <a:p>
            <a:r>
              <a:rPr lang="en-US" b="0" dirty="0"/>
              <a:t>Every kind of peaceful cooperation among men is primarily based on mutual trust</a:t>
            </a:r>
            <a:endParaRPr lang="en-US" dirty="0"/>
          </a:p>
        </p:txBody>
      </p:sp>
      <p:sp>
        <p:nvSpPr>
          <p:cNvPr id="3" name="Subtitle 2">
            <a:extLst>
              <a:ext uri="{FF2B5EF4-FFF2-40B4-BE49-F238E27FC236}">
                <a16:creationId xmlns:a16="http://schemas.microsoft.com/office/drawing/2014/main" id="{E4720076-670A-4A78-8305-F4AAE88B61FD}"/>
              </a:ext>
            </a:extLst>
          </p:cNvPr>
          <p:cNvSpPr>
            <a:spLocks noGrp="1"/>
          </p:cNvSpPr>
          <p:nvPr>
            <p:ph type="subTitle" idx="1"/>
          </p:nvPr>
        </p:nvSpPr>
        <p:spPr/>
        <p:txBody>
          <a:bodyPr/>
          <a:lstStyle/>
          <a:p>
            <a:r>
              <a:rPr lang="de-DE" dirty="0">
                <a:hlinkClick r:id="rId2" tooltip="Albert Einstein Quotes"/>
              </a:rPr>
              <a:t>Albert Einstein</a:t>
            </a:r>
            <a:r>
              <a:rPr lang="de-DE" dirty="0"/>
              <a:t> </a:t>
            </a:r>
            <a:r>
              <a:rPr lang="de-DE" i="1" dirty="0"/>
              <a:t>(1879-1955) German-Swiss-U.S. scientist.</a:t>
            </a:r>
            <a:endParaRPr lang="en-US" dirty="0"/>
          </a:p>
        </p:txBody>
      </p:sp>
      <p:sp>
        <p:nvSpPr>
          <p:cNvPr id="5" name="Slide Number Placeholder 4">
            <a:extLst>
              <a:ext uri="{FF2B5EF4-FFF2-40B4-BE49-F238E27FC236}">
                <a16:creationId xmlns:a16="http://schemas.microsoft.com/office/drawing/2014/main" id="{C1238271-9230-4F43-A0BD-29DD281B9DE9}"/>
              </a:ext>
            </a:extLst>
          </p:cNvPr>
          <p:cNvSpPr>
            <a:spLocks noGrp="1"/>
          </p:cNvSpPr>
          <p:nvPr>
            <p:ph type="sldNum" sz="quarter" idx="12"/>
          </p:nvPr>
        </p:nvSpPr>
        <p:spPr/>
        <p:txBody>
          <a:bodyPr/>
          <a:lstStyle/>
          <a:p>
            <a:fld id="{03BE9B14-B398-894D-92FE-10AC19D55CC7}" type="slidenum">
              <a:rPr lang="en-US" smtClean="0"/>
              <a:t>5</a:t>
            </a:fld>
            <a:endParaRPr lang="en-US"/>
          </a:p>
        </p:txBody>
      </p:sp>
    </p:spTree>
    <p:extLst>
      <p:ext uri="{BB962C8B-B14F-4D97-AF65-F5344CB8AC3E}">
        <p14:creationId xmlns:p14="http://schemas.microsoft.com/office/powerpoint/2010/main" val="23380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60CE-122C-4B6D-97DE-7ABBCB6D1B9E}"/>
              </a:ext>
            </a:extLst>
          </p:cNvPr>
          <p:cNvSpPr>
            <a:spLocks noGrp="1"/>
          </p:cNvSpPr>
          <p:nvPr>
            <p:ph type="title"/>
          </p:nvPr>
        </p:nvSpPr>
        <p:spPr/>
        <p:txBody>
          <a:bodyPr/>
          <a:lstStyle/>
          <a:p>
            <a:r>
              <a:rPr lang="en-US" dirty="0"/>
              <a:t>GDPR – By Susanne </a:t>
            </a:r>
            <a:r>
              <a:rPr lang="en-US" dirty="0" err="1"/>
              <a:t>Kaule</a:t>
            </a:r>
            <a:endParaRPr lang="en-US" dirty="0"/>
          </a:p>
        </p:txBody>
      </p:sp>
      <p:sp>
        <p:nvSpPr>
          <p:cNvPr id="3" name="Content Placeholder 2">
            <a:extLst>
              <a:ext uri="{FF2B5EF4-FFF2-40B4-BE49-F238E27FC236}">
                <a16:creationId xmlns:a16="http://schemas.microsoft.com/office/drawing/2014/main" id="{6C0BBC9E-FB33-4EAF-9003-5B24FC74BBFD}"/>
              </a:ext>
            </a:extLst>
          </p:cNvPr>
          <p:cNvSpPr>
            <a:spLocks noGrp="1"/>
          </p:cNvSpPr>
          <p:nvPr>
            <p:ph idx="1"/>
          </p:nvPr>
        </p:nvSpPr>
        <p:spPr/>
        <p:txBody>
          <a:bodyPr/>
          <a:lstStyle/>
          <a:p>
            <a:r>
              <a:rPr lang="en-US" dirty="0"/>
              <a:t>What is it? How is it affected us?</a:t>
            </a:r>
          </a:p>
        </p:txBody>
      </p:sp>
      <p:sp>
        <p:nvSpPr>
          <p:cNvPr id="5" name="Slide Number Placeholder 4">
            <a:extLst>
              <a:ext uri="{FF2B5EF4-FFF2-40B4-BE49-F238E27FC236}">
                <a16:creationId xmlns:a16="http://schemas.microsoft.com/office/drawing/2014/main" id="{C7E8ECCF-FF49-4BC6-BBF1-8C8B257C1630}"/>
              </a:ext>
            </a:extLst>
          </p:cNvPr>
          <p:cNvSpPr>
            <a:spLocks noGrp="1"/>
          </p:cNvSpPr>
          <p:nvPr>
            <p:ph type="sldNum" sz="quarter" idx="12"/>
          </p:nvPr>
        </p:nvSpPr>
        <p:spPr/>
        <p:txBody>
          <a:bodyPr/>
          <a:lstStyle/>
          <a:p>
            <a:fld id="{03BE9B14-B398-894D-92FE-10AC19D55CC7}" type="slidenum">
              <a:rPr lang="en-US" smtClean="0"/>
              <a:t>6</a:t>
            </a:fld>
            <a:endParaRPr lang="en-US"/>
          </a:p>
        </p:txBody>
      </p:sp>
    </p:spTree>
    <p:extLst>
      <p:ext uri="{BB962C8B-B14F-4D97-AF65-F5344CB8AC3E}">
        <p14:creationId xmlns:p14="http://schemas.microsoft.com/office/powerpoint/2010/main" val="142698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60CE-122C-4B6D-97DE-7ABBCB6D1B9E}"/>
              </a:ext>
            </a:extLst>
          </p:cNvPr>
          <p:cNvSpPr>
            <a:spLocks noGrp="1"/>
          </p:cNvSpPr>
          <p:nvPr>
            <p:ph type="title"/>
          </p:nvPr>
        </p:nvSpPr>
        <p:spPr/>
        <p:txBody>
          <a:bodyPr/>
          <a:lstStyle/>
          <a:p>
            <a:r>
              <a:rPr lang="en-US" dirty="0"/>
              <a:t>Young Professionals</a:t>
            </a:r>
          </a:p>
        </p:txBody>
      </p:sp>
      <p:sp>
        <p:nvSpPr>
          <p:cNvPr id="3" name="Content Placeholder 2">
            <a:extLst>
              <a:ext uri="{FF2B5EF4-FFF2-40B4-BE49-F238E27FC236}">
                <a16:creationId xmlns:a16="http://schemas.microsoft.com/office/drawing/2014/main" id="{6C0BBC9E-FB33-4EAF-9003-5B24FC74BBFD}"/>
              </a:ext>
            </a:extLst>
          </p:cNvPr>
          <p:cNvSpPr>
            <a:spLocks noGrp="1"/>
          </p:cNvSpPr>
          <p:nvPr>
            <p:ph idx="1"/>
          </p:nvPr>
        </p:nvSpPr>
        <p:spPr/>
        <p:txBody>
          <a:bodyPr/>
          <a:lstStyle/>
          <a:p>
            <a:r>
              <a:rPr lang="en-US" dirty="0"/>
              <a:t>Congratulations to Lin Biao Wang for being the first YP award recipient!</a:t>
            </a:r>
          </a:p>
          <a:p>
            <a:endParaRPr lang="en-US" dirty="0"/>
          </a:p>
          <a:p>
            <a:r>
              <a:rPr lang="en-US" dirty="0"/>
              <a:t>IEEE EMC YP Representative: Louann Devine </a:t>
            </a:r>
            <a:r>
              <a:rPr lang="en-US" dirty="0">
                <a:hlinkClick r:id="rId3"/>
              </a:rPr>
              <a:t>ieeeypemc@gmail.com</a:t>
            </a:r>
            <a:endParaRPr lang="en-US" dirty="0"/>
          </a:p>
          <a:p>
            <a:endParaRPr lang="en-US" dirty="0"/>
          </a:p>
          <a:p>
            <a:r>
              <a:rPr lang="en-US" dirty="0"/>
              <a:t>YP Training Slides from the Santa Clara Valley Section:</a:t>
            </a:r>
          </a:p>
        </p:txBody>
      </p:sp>
      <p:graphicFrame>
        <p:nvGraphicFramePr>
          <p:cNvPr id="4" name="Object 3">
            <a:hlinkClick r:id="" action="ppaction://ole?verb=0"/>
            <a:extLst>
              <a:ext uri="{FF2B5EF4-FFF2-40B4-BE49-F238E27FC236}">
                <a16:creationId xmlns:a16="http://schemas.microsoft.com/office/drawing/2014/main" id="{38B0BDEB-B27D-430C-AD4C-DA2E8EBD3BE1}"/>
              </a:ext>
            </a:extLst>
          </p:cNvPr>
          <p:cNvGraphicFramePr>
            <a:graphicFrameLocks noChangeAspect="1"/>
          </p:cNvGraphicFramePr>
          <p:nvPr>
            <p:extLst>
              <p:ext uri="{D42A27DB-BD31-4B8C-83A1-F6EECF244321}">
                <p14:modId xmlns:p14="http://schemas.microsoft.com/office/powerpoint/2010/main" val="2489558380"/>
              </p:ext>
            </p:extLst>
          </p:nvPr>
        </p:nvGraphicFramePr>
        <p:xfrm>
          <a:off x="9568248" y="5212660"/>
          <a:ext cx="914400" cy="781050"/>
        </p:xfrm>
        <a:graphic>
          <a:graphicData uri="http://schemas.openxmlformats.org/presentationml/2006/ole">
            <mc:AlternateContent xmlns:mc="http://schemas.openxmlformats.org/markup-compatibility/2006">
              <mc:Choice xmlns:v="urn:schemas-microsoft-com:vml" Requires="v">
                <p:oleObj spid="_x0000_s5148" name="Presentation" showAsIcon="1" r:id="rId4" imgW="914620" imgH="780808" progId="PowerPoint.Show.12">
                  <p:embed/>
                </p:oleObj>
              </mc:Choice>
              <mc:Fallback>
                <p:oleObj name="Presentation" showAsIcon="1" r:id="rId4" imgW="914620" imgH="780808" progId="PowerPoint.Show.12">
                  <p:embed/>
                  <p:pic>
                    <p:nvPicPr>
                      <p:cNvPr id="0" name=""/>
                      <p:cNvPicPr/>
                      <p:nvPr/>
                    </p:nvPicPr>
                    <p:blipFill>
                      <a:blip r:embed="rId5"/>
                      <a:stretch>
                        <a:fillRect/>
                      </a:stretch>
                    </p:blipFill>
                    <p:spPr>
                      <a:xfrm>
                        <a:off x="9568248" y="5212660"/>
                        <a:ext cx="914400" cy="78105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08B716FD-AEE6-4198-BF94-840685BCAA11}"/>
              </a:ext>
            </a:extLst>
          </p:cNvPr>
          <p:cNvSpPr>
            <a:spLocks noGrp="1"/>
          </p:cNvSpPr>
          <p:nvPr>
            <p:ph type="sldNum" sz="quarter" idx="12"/>
          </p:nvPr>
        </p:nvSpPr>
        <p:spPr/>
        <p:txBody>
          <a:bodyPr/>
          <a:lstStyle/>
          <a:p>
            <a:fld id="{03BE9B14-B398-894D-92FE-10AC19D55CC7}" type="slidenum">
              <a:rPr lang="en-US" smtClean="0"/>
              <a:t>7</a:t>
            </a:fld>
            <a:endParaRPr lang="en-US"/>
          </a:p>
        </p:txBody>
      </p:sp>
    </p:spTree>
    <p:extLst>
      <p:ext uri="{BB962C8B-B14F-4D97-AF65-F5344CB8AC3E}">
        <p14:creationId xmlns:p14="http://schemas.microsoft.com/office/powerpoint/2010/main" val="3927360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80" y="1418778"/>
            <a:ext cx="9075420" cy="4003660"/>
          </a:xfrm>
          <a:prstGeom prst="rect">
            <a:avLst/>
          </a:prstGeom>
        </p:spPr>
        <p:txBody>
          <a:bodyPr wrap="square">
            <a:spAutoFit/>
          </a:bodyPr>
          <a:lstStyle/>
          <a:p>
            <a:pPr marL="446088" indent="-446088" algn="ctr">
              <a:spcBef>
                <a:spcPts val="100"/>
              </a:spcBef>
              <a:defRPr/>
            </a:pPr>
            <a:r>
              <a:rPr lang="en-US" dirty="0"/>
              <a:t> 			</a:t>
            </a:r>
            <a:r>
              <a:rPr lang="en-US" sz="4000" dirty="0">
                <a:latin typeface="+mj-lt"/>
                <a:ea typeface="+mj-ea"/>
                <a:cs typeface="+mj-cs"/>
              </a:rPr>
              <a:t>A Real Story from the IEEE Young Professionals: </a:t>
            </a:r>
          </a:p>
          <a:p>
            <a:pPr marL="446088" indent="-446088" algn="ctr">
              <a:spcBef>
                <a:spcPts val="100"/>
              </a:spcBef>
              <a:defRPr/>
            </a:pPr>
            <a:r>
              <a:rPr lang="en-US" sz="4000" dirty="0">
                <a:latin typeface="+mj-lt"/>
                <a:ea typeface="+mj-ea"/>
                <a:cs typeface="+mj-cs"/>
              </a:rPr>
              <a:t>from Graduation to a satisfying job</a:t>
            </a:r>
          </a:p>
          <a:p>
            <a:pPr marL="446088" indent="-446088" algn="just">
              <a:spcBef>
                <a:spcPts val="100"/>
              </a:spcBef>
              <a:defRPr/>
            </a:pPr>
            <a:endParaRPr lang="en-US" sz="4000" dirty="0">
              <a:latin typeface="+mj-lt"/>
              <a:ea typeface="+mj-ea"/>
              <a:cs typeface="+mj-cs"/>
            </a:endParaRPr>
          </a:p>
          <a:p>
            <a:pPr marL="285750" lvl="1" indent="-285750" algn="just">
              <a:spcBef>
                <a:spcPts val="100"/>
              </a:spcBef>
              <a:buFontTx/>
              <a:buChar char="-"/>
              <a:defRPr/>
            </a:pPr>
            <a:r>
              <a:rPr lang="en-US" dirty="0">
                <a:hlinkClick r:id="rId2"/>
              </a:rPr>
              <a:t>https://www.ieee.org/societies_communities/geo_activities/sections_congress/2014/sc2014_enhance_embracing_young_professionals.pdf</a:t>
            </a:r>
            <a:endParaRPr lang="en-US" dirty="0"/>
          </a:p>
          <a:p>
            <a:pPr marL="285750" lvl="1" indent="-285750" algn="just">
              <a:spcBef>
                <a:spcPts val="100"/>
              </a:spcBef>
              <a:buFontTx/>
              <a:buChar char="-"/>
              <a:defRPr/>
            </a:pPr>
            <a:endParaRPr lang="en-US" dirty="0"/>
          </a:p>
          <a:p>
            <a:pPr marL="285750" lvl="1" indent="-285750" algn="just">
              <a:spcBef>
                <a:spcPts val="100"/>
              </a:spcBef>
              <a:buFontTx/>
              <a:buChar char="-"/>
              <a:defRPr/>
            </a:pPr>
            <a:endParaRPr lang="en-US" dirty="0"/>
          </a:p>
          <a:p>
            <a:pPr marL="687388" lvl="1" indent="-230188" algn="just">
              <a:spcBef>
                <a:spcPts val="100"/>
              </a:spcBef>
              <a:buFont typeface="Arial" pitchFamily="34" charset="0"/>
              <a:buChar char="•"/>
              <a:defRPr/>
            </a:pPr>
            <a:endParaRPr lang="en-US" i="1" dirty="0"/>
          </a:p>
        </p:txBody>
      </p:sp>
      <p:sp>
        <p:nvSpPr>
          <p:cNvPr id="2" name="Slide Number Placeholder 1"/>
          <p:cNvSpPr>
            <a:spLocks noGrp="1"/>
          </p:cNvSpPr>
          <p:nvPr>
            <p:ph type="sldNum" sz="quarter" idx="12"/>
          </p:nvPr>
        </p:nvSpPr>
        <p:spPr/>
        <p:txBody>
          <a:bodyPr/>
          <a:lstStyle/>
          <a:p>
            <a:fld id="{6DF4E5EA-4464-BA47-99FD-3764F01FF729}" type="slidenum">
              <a:rPr lang="en-US" smtClean="0"/>
              <a:t>8</a:t>
            </a:fld>
            <a:endParaRPr lang="en-US"/>
          </a:p>
        </p:txBody>
      </p:sp>
    </p:spTree>
    <p:extLst>
      <p:ext uri="{BB962C8B-B14F-4D97-AF65-F5344CB8AC3E}">
        <p14:creationId xmlns:p14="http://schemas.microsoft.com/office/powerpoint/2010/main" val="3728767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E31F-3CE2-429A-A310-1562F00D9908}"/>
              </a:ext>
            </a:extLst>
          </p:cNvPr>
          <p:cNvSpPr>
            <a:spLocks noGrp="1"/>
          </p:cNvSpPr>
          <p:nvPr>
            <p:ph type="ctrTitle"/>
          </p:nvPr>
        </p:nvSpPr>
        <p:spPr/>
        <p:txBody>
          <a:bodyPr>
            <a:normAutofit fontScale="90000"/>
          </a:bodyPr>
          <a:lstStyle/>
          <a:p>
            <a:r>
              <a:rPr lang="en-US" dirty="0"/>
              <a:t>The best work is accomplished through teamwork</a:t>
            </a:r>
          </a:p>
        </p:txBody>
      </p:sp>
      <p:sp>
        <p:nvSpPr>
          <p:cNvPr id="3" name="Subtitle 2">
            <a:extLst>
              <a:ext uri="{FF2B5EF4-FFF2-40B4-BE49-F238E27FC236}">
                <a16:creationId xmlns:a16="http://schemas.microsoft.com/office/drawing/2014/main" id="{F1463E2A-F1FC-46C5-BA7F-DB315E80FA74}"/>
              </a:ext>
            </a:extLst>
          </p:cNvPr>
          <p:cNvSpPr>
            <a:spLocks noGrp="1"/>
          </p:cNvSpPr>
          <p:nvPr>
            <p:ph type="subTitle" idx="1"/>
          </p:nvPr>
        </p:nvSpPr>
        <p:spPr/>
        <p:txBody>
          <a:bodyPr/>
          <a:lstStyle/>
          <a:p>
            <a:r>
              <a:rPr lang="en-US" dirty="0"/>
              <a:t>(Member from Santa Clara Valley)</a:t>
            </a:r>
          </a:p>
        </p:txBody>
      </p:sp>
      <p:sp>
        <p:nvSpPr>
          <p:cNvPr id="5" name="Slide Number Placeholder 4">
            <a:extLst>
              <a:ext uri="{FF2B5EF4-FFF2-40B4-BE49-F238E27FC236}">
                <a16:creationId xmlns:a16="http://schemas.microsoft.com/office/drawing/2014/main" id="{6C1AE8ED-C8EE-4545-8033-0FA4CA5D7215}"/>
              </a:ext>
            </a:extLst>
          </p:cNvPr>
          <p:cNvSpPr>
            <a:spLocks noGrp="1"/>
          </p:cNvSpPr>
          <p:nvPr>
            <p:ph type="sldNum" sz="quarter" idx="12"/>
          </p:nvPr>
        </p:nvSpPr>
        <p:spPr/>
        <p:txBody>
          <a:bodyPr/>
          <a:lstStyle/>
          <a:p>
            <a:fld id="{03BE9B14-B398-894D-92FE-10AC19D55CC7}" type="slidenum">
              <a:rPr lang="en-US" smtClean="0"/>
              <a:t>9</a:t>
            </a:fld>
            <a:endParaRPr lang="en-US"/>
          </a:p>
        </p:txBody>
      </p:sp>
    </p:spTree>
    <p:extLst>
      <p:ext uri="{BB962C8B-B14F-4D97-AF65-F5344CB8AC3E}">
        <p14:creationId xmlns:p14="http://schemas.microsoft.com/office/powerpoint/2010/main" val="4042702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1278</Words>
  <Application>Microsoft Office PowerPoint</Application>
  <PresentationFormat>Widescreen</PresentationFormat>
  <Paragraphs>374</Paragraphs>
  <Slides>39</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3</vt:i4>
      </vt:variant>
      <vt:variant>
        <vt:lpstr>Slide Titles</vt:lpstr>
      </vt:variant>
      <vt:variant>
        <vt:i4>39</vt:i4>
      </vt:variant>
    </vt:vector>
  </HeadingPairs>
  <TitlesOfParts>
    <vt:vector size="51" baseType="lpstr">
      <vt:lpstr>Arial</vt:lpstr>
      <vt:lpstr>Arial</vt:lpstr>
      <vt:lpstr>Calibri</vt:lpstr>
      <vt:lpstr>Calibri Light</vt:lpstr>
      <vt:lpstr>georgia</vt:lpstr>
      <vt:lpstr>Roboto</vt:lpstr>
      <vt:lpstr>Verdana</vt:lpstr>
      <vt:lpstr>Office Theme</vt:lpstr>
      <vt:lpstr>Custom Design</vt:lpstr>
      <vt:lpstr>Presentation</vt:lpstr>
      <vt:lpstr>Acrobat Document</vt:lpstr>
      <vt:lpstr>Microsoft PowerPoint Presentation</vt:lpstr>
      <vt:lpstr>PowerPoint Presentation</vt:lpstr>
      <vt:lpstr>IEEE EMC Chapter Chair Training</vt:lpstr>
      <vt:lpstr>Agenda</vt:lpstr>
      <vt:lpstr>He that does good to another does good also to himself.</vt:lpstr>
      <vt:lpstr>Every kind of peaceful cooperation among men is primarily based on mutual trust</vt:lpstr>
      <vt:lpstr>GDPR – By Susanne Kaule</vt:lpstr>
      <vt:lpstr>Young Professionals</vt:lpstr>
      <vt:lpstr>PowerPoint Presentation</vt:lpstr>
      <vt:lpstr>The best work is accomplished through teamwork</vt:lpstr>
      <vt:lpstr>Financial Reporting</vt:lpstr>
      <vt:lpstr>Chapter Rebate and how to get more $$$</vt:lpstr>
      <vt:lpstr>Get more $$$</vt:lpstr>
      <vt:lpstr>How to Use IEEE OU Analytics  </vt:lpstr>
      <vt:lpstr>IEEE OU Analytics</vt:lpstr>
      <vt:lpstr>Officer Voting/Reporting and Officer Description</vt:lpstr>
      <vt:lpstr>Event promotion and reporting </vt:lpstr>
      <vt:lpstr>Senior Member Elevation</vt:lpstr>
      <vt:lpstr>What is PACE?</vt:lpstr>
      <vt:lpstr>PACE Objectives  (Professional Activities Committees for Engineers) </vt:lpstr>
      <vt:lpstr>Five PACE Topics</vt:lpstr>
      <vt:lpstr>Other IEEE Benefits</vt:lpstr>
      <vt:lpstr>Manage Your Research Data </vt:lpstr>
      <vt:lpstr>IEEE.ORG Email address (under gmail)</vt:lpstr>
      <vt:lpstr>Monthly Audio Book</vt:lpstr>
      <vt:lpstr>PowerPoint Presentation</vt:lpstr>
      <vt:lpstr>PowerPoint Presentation</vt:lpstr>
      <vt:lpstr>Wordpress (1 of 4)</vt:lpstr>
      <vt:lpstr>Wordpress (2 of 4)</vt:lpstr>
      <vt:lpstr>Wordpress (3 of 4)</vt:lpstr>
      <vt:lpstr>Wordpress (4 of 4)</vt:lpstr>
      <vt:lpstr>What’s new with the EMC Society</vt:lpstr>
      <vt:lpstr>PowerPoint Presentation</vt:lpstr>
      <vt:lpstr>PowerPoint Presentation</vt:lpstr>
      <vt:lpstr>PowerPoint Presentation</vt:lpstr>
      <vt:lpstr>PowerPoint Presentation</vt:lpstr>
      <vt:lpstr>Collaboratec</vt:lpstr>
      <vt:lpstr>Collaboratec</vt:lpstr>
      <vt:lpstr>Collaboratec: Job Opportunities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Moeller</dc:creator>
  <cp:lastModifiedBy>caroline chan</cp:lastModifiedBy>
  <cp:revision>44</cp:revision>
  <dcterms:created xsi:type="dcterms:W3CDTF">2018-09-01T00:56:34Z</dcterms:created>
  <dcterms:modified xsi:type="dcterms:W3CDTF">2019-07-21T19:26:52Z</dcterms:modified>
</cp:coreProperties>
</file>